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3" r:id="rId3"/>
    <p:sldId id="282" r:id="rId4"/>
    <p:sldId id="269" r:id="rId5"/>
    <p:sldId id="259" r:id="rId6"/>
    <p:sldId id="270" r:id="rId7"/>
    <p:sldId id="272" r:id="rId8"/>
    <p:sldId id="273" r:id="rId9"/>
    <p:sldId id="276" r:id="rId10"/>
    <p:sldId id="274" r:id="rId11"/>
    <p:sldId id="277" r:id="rId12"/>
    <p:sldId id="275" r:id="rId13"/>
    <p:sldId id="278" r:id="rId14"/>
    <p:sldId id="281" r:id="rId15"/>
    <p:sldId id="279" r:id="rId16"/>
    <p:sldId id="290" r:id="rId17"/>
    <p:sldId id="292" r:id="rId18"/>
    <p:sldId id="291" r:id="rId19"/>
    <p:sldId id="283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5450"/>
    <a:srgbClr val="FF9E1D"/>
    <a:srgbClr val="2D1DFF"/>
    <a:srgbClr val="157FFF"/>
    <a:srgbClr val="F7E289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12" autoAdjust="0"/>
    <p:restoredTop sz="94660"/>
  </p:normalViewPr>
  <p:slideViewPr>
    <p:cSldViewPr>
      <p:cViewPr varScale="1">
        <p:scale>
          <a:sx n="94" d="100"/>
          <a:sy n="94" d="100"/>
        </p:scale>
        <p:origin x="120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C75BFA-939F-4F1F-AA75-7C22D3C7D78A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908A1DA-9073-4D33-AD28-D5FD534652E6}">
      <dgm:prSet phldrT="[Text]" custT="1"/>
      <dgm:spPr/>
      <dgm:t>
        <a:bodyPr/>
        <a:lstStyle/>
        <a:p>
          <a:r>
            <a:rPr lang="sr-Latn-RS" sz="1800" b="1" dirty="0" smtClean="0">
              <a:solidFill>
                <a:srgbClr val="FF0000"/>
              </a:solidFill>
            </a:rPr>
            <a:t>MONETARNA EKONOMIJA</a:t>
          </a:r>
          <a:endParaRPr lang="en-US" sz="1800" b="1" dirty="0">
            <a:solidFill>
              <a:srgbClr val="FF0000"/>
            </a:solidFill>
          </a:endParaRPr>
        </a:p>
      </dgm:t>
    </dgm:pt>
    <dgm:pt modelId="{BB9C1F9E-CF8F-4D9E-A9F7-54B8281A8894}" type="parTrans" cxnId="{DB5977BC-3A3E-4286-8C0D-DD84C4011021}">
      <dgm:prSet/>
      <dgm:spPr/>
      <dgm:t>
        <a:bodyPr/>
        <a:lstStyle/>
        <a:p>
          <a:endParaRPr lang="en-US" b="1">
            <a:solidFill>
              <a:srgbClr val="FF0000"/>
            </a:solidFill>
          </a:endParaRPr>
        </a:p>
      </dgm:t>
    </dgm:pt>
    <dgm:pt modelId="{00321129-5796-4C05-BB8E-748BAC369122}" type="sibTrans" cxnId="{DB5977BC-3A3E-4286-8C0D-DD84C4011021}">
      <dgm:prSet/>
      <dgm:spPr/>
      <dgm:t>
        <a:bodyPr/>
        <a:lstStyle/>
        <a:p>
          <a:r>
            <a:rPr lang="sr-Latn-RS" b="1" dirty="0" smtClean="0">
              <a:solidFill>
                <a:srgbClr val="FF0000"/>
              </a:solidFill>
            </a:rPr>
            <a:t>FINANSIJSKI SISTEM I FINANSIJSKE INSTITUCIJE	</a:t>
          </a:r>
          <a:endParaRPr lang="en-US" b="1" dirty="0">
            <a:solidFill>
              <a:srgbClr val="FF0000"/>
            </a:solidFill>
          </a:endParaRPr>
        </a:p>
      </dgm:t>
    </dgm:pt>
    <dgm:pt modelId="{81E545FE-AAEA-4FDA-A654-45CAB6412B73}">
      <dgm:prSet phldrT="[Text]" custT="1"/>
      <dgm:spPr/>
      <dgm:t>
        <a:bodyPr/>
        <a:lstStyle/>
        <a:p>
          <a:r>
            <a:rPr lang="sr-Latn-RS" sz="2000" b="1" dirty="0" smtClean="0">
              <a:solidFill>
                <a:srgbClr val="FF0000"/>
              </a:solidFill>
            </a:rPr>
            <a:t>BANKARSKI MENADŽMENT	</a:t>
          </a:r>
          <a:endParaRPr lang="en-US" sz="2000" b="1" dirty="0">
            <a:solidFill>
              <a:srgbClr val="FF0000"/>
            </a:solidFill>
          </a:endParaRPr>
        </a:p>
      </dgm:t>
    </dgm:pt>
    <dgm:pt modelId="{DBA88ABF-242C-47DA-A331-E3996783B66F}" type="parTrans" cxnId="{D09D0FEE-BE02-4EA7-81A7-0A64DD8ABBD8}">
      <dgm:prSet/>
      <dgm:spPr/>
      <dgm:t>
        <a:bodyPr/>
        <a:lstStyle/>
        <a:p>
          <a:endParaRPr lang="en-US" b="1">
            <a:solidFill>
              <a:srgbClr val="FF0000"/>
            </a:solidFill>
          </a:endParaRPr>
        </a:p>
      </dgm:t>
    </dgm:pt>
    <dgm:pt modelId="{617563C0-94CA-40D6-900A-2E5E4BB785DE}" type="sibTrans" cxnId="{D09D0FEE-BE02-4EA7-81A7-0A64DD8ABBD8}">
      <dgm:prSet/>
      <dgm:spPr/>
      <dgm:t>
        <a:bodyPr/>
        <a:lstStyle/>
        <a:p>
          <a:r>
            <a:rPr lang="sr-Latn-RS" b="1" dirty="0" smtClean="0">
              <a:solidFill>
                <a:srgbClr val="FF0000"/>
              </a:solidFill>
            </a:rPr>
            <a:t>FINANSIJSKA TRŽIŠTA</a:t>
          </a:r>
          <a:endParaRPr lang="en-US" b="1" dirty="0">
            <a:solidFill>
              <a:srgbClr val="FF0000"/>
            </a:solidFill>
          </a:endParaRPr>
        </a:p>
      </dgm:t>
    </dgm:pt>
    <dgm:pt modelId="{843B5C2C-7D51-4E8A-B198-2E7530C18DD7}">
      <dgm:prSet phldrT="[Text]"/>
      <dgm:spPr/>
      <dgm:t>
        <a:bodyPr/>
        <a:lstStyle/>
        <a:p>
          <a:endParaRPr lang="en-US" b="1" dirty="0">
            <a:solidFill>
              <a:srgbClr val="FF0000"/>
            </a:solidFill>
          </a:endParaRPr>
        </a:p>
      </dgm:t>
    </dgm:pt>
    <dgm:pt modelId="{C488F1FB-4112-4E0B-A7F3-689963CB4CD2}" type="parTrans" cxnId="{E81CCCC6-DE7A-4C1E-82BE-AB1A68317CF7}">
      <dgm:prSet/>
      <dgm:spPr/>
      <dgm:t>
        <a:bodyPr/>
        <a:lstStyle/>
        <a:p>
          <a:endParaRPr lang="en-US" b="1">
            <a:solidFill>
              <a:srgbClr val="FF0000"/>
            </a:solidFill>
          </a:endParaRPr>
        </a:p>
      </dgm:t>
    </dgm:pt>
    <dgm:pt modelId="{4B6E6F0A-F180-4562-8FDF-BDB82C3FB4E6}" type="sibTrans" cxnId="{E81CCCC6-DE7A-4C1E-82BE-AB1A68317CF7}">
      <dgm:prSet/>
      <dgm:spPr/>
      <dgm:t>
        <a:bodyPr/>
        <a:lstStyle/>
        <a:p>
          <a:endParaRPr lang="en-US" b="1">
            <a:solidFill>
              <a:srgbClr val="FF0000"/>
            </a:solidFill>
          </a:endParaRPr>
        </a:p>
      </dgm:t>
    </dgm:pt>
    <dgm:pt modelId="{640A36AF-3F9B-4D38-B4BF-AD1E94FE9BE4}">
      <dgm:prSet phldrT="[Text]"/>
      <dgm:spPr/>
      <dgm:t>
        <a:bodyPr/>
        <a:lstStyle/>
        <a:p>
          <a:r>
            <a:rPr lang="sr-Latn-RS" b="1" dirty="0" smtClean="0">
              <a:solidFill>
                <a:srgbClr val="FF0000"/>
              </a:solidFill>
            </a:rPr>
            <a:t>JAVNE FINANSIJE…</a:t>
          </a:r>
          <a:endParaRPr lang="en-US" b="1" dirty="0">
            <a:solidFill>
              <a:srgbClr val="FF0000"/>
            </a:solidFill>
          </a:endParaRPr>
        </a:p>
      </dgm:t>
    </dgm:pt>
    <dgm:pt modelId="{83A954EB-2B4E-4541-899B-C44BF2981DCC}" type="parTrans" cxnId="{3CFDE7A9-9249-4573-A729-E91182C3A8AA}">
      <dgm:prSet/>
      <dgm:spPr/>
      <dgm:t>
        <a:bodyPr/>
        <a:lstStyle/>
        <a:p>
          <a:endParaRPr lang="en-US" b="1">
            <a:solidFill>
              <a:srgbClr val="FF0000"/>
            </a:solidFill>
          </a:endParaRPr>
        </a:p>
      </dgm:t>
    </dgm:pt>
    <dgm:pt modelId="{8A2C78D7-A0E1-4BF0-8268-19AB76473435}" type="sibTrans" cxnId="{3CFDE7A9-9249-4573-A729-E91182C3A8AA}">
      <dgm:prSet/>
      <dgm:spPr/>
      <dgm:t>
        <a:bodyPr/>
        <a:lstStyle/>
        <a:p>
          <a:r>
            <a:rPr lang="sr-Latn-RS" b="1" dirty="0" smtClean="0">
              <a:solidFill>
                <a:srgbClr val="FF0000"/>
              </a:solidFill>
            </a:rPr>
            <a:t>UPRAVLJANJE RIZIKOM I OSIGURANJE</a:t>
          </a:r>
          <a:endParaRPr lang="en-US" b="1" dirty="0">
            <a:solidFill>
              <a:srgbClr val="FF0000"/>
            </a:solidFill>
          </a:endParaRPr>
        </a:p>
      </dgm:t>
    </dgm:pt>
    <dgm:pt modelId="{8B8B908E-9185-493B-AB39-E0C1FBF15BD7}" type="pres">
      <dgm:prSet presAssocID="{F5C75BFA-939F-4F1F-AA75-7C22D3C7D78A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20FE98B-0550-47A3-BD3B-BFC8E598DCB9}" type="pres">
      <dgm:prSet presAssocID="{8908A1DA-9073-4D33-AD28-D5FD534652E6}" presName="composite" presStyleCnt="0"/>
      <dgm:spPr/>
    </dgm:pt>
    <dgm:pt modelId="{CEE6F895-9672-4B61-AF76-1B61FCAE9171}" type="pres">
      <dgm:prSet presAssocID="{8908A1DA-9073-4D33-AD28-D5FD534652E6}" presName="Parent1" presStyleLbl="node1" presStyleIdx="0" presStyleCnt="6" custScaleX="1271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A7A09-2AA6-4A3C-B63E-4B4320E526E4}" type="pres">
      <dgm:prSet presAssocID="{8908A1DA-9073-4D33-AD28-D5FD534652E6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E471F7-CE26-430B-8665-7812F308DF45}" type="pres">
      <dgm:prSet presAssocID="{8908A1DA-9073-4D33-AD28-D5FD534652E6}" presName="BalanceSpacing" presStyleCnt="0"/>
      <dgm:spPr/>
    </dgm:pt>
    <dgm:pt modelId="{37427404-A329-46D7-8B6B-71E92A543F0B}" type="pres">
      <dgm:prSet presAssocID="{8908A1DA-9073-4D33-AD28-D5FD534652E6}" presName="BalanceSpacing1" presStyleCnt="0"/>
      <dgm:spPr/>
    </dgm:pt>
    <dgm:pt modelId="{D9C89C1B-ED0A-4B3F-908B-1995607897F7}" type="pres">
      <dgm:prSet presAssocID="{00321129-5796-4C05-BB8E-748BAC369122}" presName="Accent1Text" presStyleLbl="node1" presStyleIdx="1" presStyleCnt="6"/>
      <dgm:spPr/>
      <dgm:t>
        <a:bodyPr/>
        <a:lstStyle/>
        <a:p>
          <a:endParaRPr lang="en-US"/>
        </a:p>
      </dgm:t>
    </dgm:pt>
    <dgm:pt modelId="{2A978733-019F-4EED-95E9-EA3F93FDDA3F}" type="pres">
      <dgm:prSet presAssocID="{00321129-5796-4C05-BB8E-748BAC369122}" presName="spaceBetweenRectangles" presStyleCnt="0"/>
      <dgm:spPr/>
    </dgm:pt>
    <dgm:pt modelId="{BA5411CF-11AA-46F3-8754-78A0C05708F1}" type="pres">
      <dgm:prSet presAssocID="{81E545FE-AAEA-4FDA-A654-45CAB6412B73}" presName="composite" presStyleCnt="0"/>
      <dgm:spPr/>
    </dgm:pt>
    <dgm:pt modelId="{0F84DB74-4803-4C93-BE58-30E74BF459DA}" type="pres">
      <dgm:prSet presAssocID="{81E545FE-AAEA-4FDA-A654-45CAB6412B73}" presName="Parent1" presStyleLbl="node1" presStyleIdx="2" presStyleCnt="6" custScaleX="155391" custScaleY="110752" custLinFactNeighborX="-40602" custLinFactNeighborY="-1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ADF1B8-1D93-45BD-A146-0645C762A5CF}" type="pres">
      <dgm:prSet presAssocID="{81E545FE-AAEA-4FDA-A654-45CAB6412B7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3EF9E3-F818-4EEA-A1B1-2ED1F50CA533}" type="pres">
      <dgm:prSet presAssocID="{81E545FE-AAEA-4FDA-A654-45CAB6412B73}" presName="BalanceSpacing" presStyleCnt="0"/>
      <dgm:spPr/>
    </dgm:pt>
    <dgm:pt modelId="{1E86CC08-B452-40AF-9003-CEE3EF6BBBA8}" type="pres">
      <dgm:prSet presAssocID="{81E545FE-AAEA-4FDA-A654-45CAB6412B73}" presName="BalanceSpacing1" presStyleCnt="0"/>
      <dgm:spPr/>
    </dgm:pt>
    <dgm:pt modelId="{C4E253CD-027F-44B4-B1CA-283BA279ECE1}" type="pres">
      <dgm:prSet presAssocID="{617563C0-94CA-40D6-900A-2E5E4BB785DE}" presName="Accent1Text" presStyleLbl="node1" presStyleIdx="3" presStyleCnt="6" custScaleX="140191" custLinFactNeighborX="-18156" custLinFactNeighborY="-5488"/>
      <dgm:spPr/>
      <dgm:t>
        <a:bodyPr/>
        <a:lstStyle/>
        <a:p>
          <a:endParaRPr lang="en-US"/>
        </a:p>
      </dgm:t>
    </dgm:pt>
    <dgm:pt modelId="{AC142839-FE2A-40A3-A670-F5CB717B28C2}" type="pres">
      <dgm:prSet presAssocID="{617563C0-94CA-40D6-900A-2E5E4BB785DE}" presName="spaceBetweenRectangles" presStyleCnt="0"/>
      <dgm:spPr/>
    </dgm:pt>
    <dgm:pt modelId="{B15971E8-5A35-44EE-A8F3-97A0085BCF01}" type="pres">
      <dgm:prSet presAssocID="{640A36AF-3F9B-4D38-B4BF-AD1E94FE9BE4}" presName="composite" presStyleCnt="0"/>
      <dgm:spPr/>
    </dgm:pt>
    <dgm:pt modelId="{0AD56950-8ADC-4523-8B62-4A043D1519A1}" type="pres">
      <dgm:prSet presAssocID="{640A36AF-3F9B-4D38-B4BF-AD1E94FE9BE4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1A09EA-9B4A-46F9-A158-AE25E8D68D12}" type="pres">
      <dgm:prSet presAssocID="{640A36AF-3F9B-4D38-B4BF-AD1E94FE9BE4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DB752B-55EB-474D-AF26-EF5E4A3521DF}" type="pres">
      <dgm:prSet presAssocID="{640A36AF-3F9B-4D38-B4BF-AD1E94FE9BE4}" presName="BalanceSpacing" presStyleCnt="0"/>
      <dgm:spPr/>
    </dgm:pt>
    <dgm:pt modelId="{E8F1EDC6-0D50-4850-968C-27FF18B606BA}" type="pres">
      <dgm:prSet presAssocID="{640A36AF-3F9B-4D38-B4BF-AD1E94FE9BE4}" presName="BalanceSpacing1" presStyleCnt="0"/>
      <dgm:spPr/>
    </dgm:pt>
    <dgm:pt modelId="{511CC238-D248-471A-B447-770176A79FBB}" type="pres">
      <dgm:prSet presAssocID="{8A2C78D7-A0E1-4BF0-8268-19AB76473435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C604AFF7-BC47-4C4E-93B1-959B727CF061}" type="presOf" srcId="{00321129-5796-4C05-BB8E-748BAC369122}" destId="{D9C89C1B-ED0A-4B3F-908B-1995607897F7}" srcOrd="0" destOrd="0" presId="urn:microsoft.com/office/officeart/2008/layout/AlternatingHexagons"/>
    <dgm:cxn modelId="{6B9F4C23-3337-417C-B1EF-5A4F0ED6B8BA}" type="presOf" srcId="{F5C75BFA-939F-4F1F-AA75-7C22D3C7D78A}" destId="{8B8B908E-9185-493B-AB39-E0C1FBF15BD7}" srcOrd="0" destOrd="0" presId="urn:microsoft.com/office/officeart/2008/layout/AlternatingHexagons"/>
    <dgm:cxn modelId="{9907972F-10EF-4A98-9D9B-88A70004E989}" type="presOf" srcId="{843B5C2C-7D51-4E8A-B198-2E7530C18DD7}" destId="{0BADF1B8-1D93-45BD-A146-0645C762A5CF}" srcOrd="0" destOrd="0" presId="urn:microsoft.com/office/officeart/2008/layout/AlternatingHexagons"/>
    <dgm:cxn modelId="{DB5977BC-3A3E-4286-8C0D-DD84C4011021}" srcId="{F5C75BFA-939F-4F1F-AA75-7C22D3C7D78A}" destId="{8908A1DA-9073-4D33-AD28-D5FD534652E6}" srcOrd="0" destOrd="0" parTransId="{BB9C1F9E-CF8F-4D9E-A9F7-54B8281A8894}" sibTransId="{00321129-5796-4C05-BB8E-748BAC369122}"/>
    <dgm:cxn modelId="{58D66196-96D3-4D91-A5F1-893E7B2646F6}" type="presOf" srcId="{81E545FE-AAEA-4FDA-A654-45CAB6412B73}" destId="{0F84DB74-4803-4C93-BE58-30E74BF459DA}" srcOrd="0" destOrd="0" presId="urn:microsoft.com/office/officeart/2008/layout/AlternatingHexagons"/>
    <dgm:cxn modelId="{55818CA7-768A-47EA-A5F9-7DA1216C27B5}" type="presOf" srcId="{617563C0-94CA-40D6-900A-2E5E4BB785DE}" destId="{C4E253CD-027F-44B4-B1CA-283BA279ECE1}" srcOrd="0" destOrd="0" presId="urn:microsoft.com/office/officeart/2008/layout/AlternatingHexagons"/>
    <dgm:cxn modelId="{E81CCCC6-DE7A-4C1E-82BE-AB1A68317CF7}" srcId="{81E545FE-AAEA-4FDA-A654-45CAB6412B73}" destId="{843B5C2C-7D51-4E8A-B198-2E7530C18DD7}" srcOrd="0" destOrd="0" parTransId="{C488F1FB-4112-4E0B-A7F3-689963CB4CD2}" sibTransId="{4B6E6F0A-F180-4562-8FDF-BDB82C3FB4E6}"/>
    <dgm:cxn modelId="{3CFDE7A9-9249-4573-A729-E91182C3A8AA}" srcId="{F5C75BFA-939F-4F1F-AA75-7C22D3C7D78A}" destId="{640A36AF-3F9B-4D38-B4BF-AD1E94FE9BE4}" srcOrd="2" destOrd="0" parTransId="{83A954EB-2B4E-4541-899B-C44BF2981DCC}" sibTransId="{8A2C78D7-A0E1-4BF0-8268-19AB76473435}"/>
    <dgm:cxn modelId="{427D1EA1-04B4-4D16-B24F-637BAECA1E32}" type="presOf" srcId="{640A36AF-3F9B-4D38-B4BF-AD1E94FE9BE4}" destId="{0AD56950-8ADC-4523-8B62-4A043D1519A1}" srcOrd="0" destOrd="0" presId="urn:microsoft.com/office/officeart/2008/layout/AlternatingHexagons"/>
    <dgm:cxn modelId="{7144A4D9-A58E-4278-A583-8AA058D30525}" type="presOf" srcId="{8908A1DA-9073-4D33-AD28-D5FD534652E6}" destId="{CEE6F895-9672-4B61-AF76-1B61FCAE9171}" srcOrd="0" destOrd="0" presId="urn:microsoft.com/office/officeart/2008/layout/AlternatingHexagons"/>
    <dgm:cxn modelId="{D09D0FEE-BE02-4EA7-81A7-0A64DD8ABBD8}" srcId="{F5C75BFA-939F-4F1F-AA75-7C22D3C7D78A}" destId="{81E545FE-AAEA-4FDA-A654-45CAB6412B73}" srcOrd="1" destOrd="0" parTransId="{DBA88ABF-242C-47DA-A331-E3996783B66F}" sibTransId="{617563C0-94CA-40D6-900A-2E5E4BB785DE}"/>
    <dgm:cxn modelId="{9ADA90CF-930A-46D4-BD91-3ABFE36862EC}" type="presOf" srcId="{8A2C78D7-A0E1-4BF0-8268-19AB76473435}" destId="{511CC238-D248-471A-B447-770176A79FBB}" srcOrd="0" destOrd="0" presId="urn:microsoft.com/office/officeart/2008/layout/AlternatingHexagons"/>
    <dgm:cxn modelId="{86B37F51-FF70-4B59-A8E9-F98FCB41DB86}" type="presParOf" srcId="{8B8B908E-9185-493B-AB39-E0C1FBF15BD7}" destId="{320FE98B-0550-47A3-BD3B-BFC8E598DCB9}" srcOrd="0" destOrd="0" presId="urn:microsoft.com/office/officeart/2008/layout/AlternatingHexagons"/>
    <dgm:cxn modelId="{DF296806-9EE0-4645-AE95-069D677879EE}" type="presParOf" srcId="{320FE98B-0550-47A3-BD3B-BFC8E598DCB9}" destId="{CEE6F895-9672-4B61-AF76-1B61FCAE9171}" srcOrd="0" destOrd="0" presId="urn:microsoft.com/office/officeart/2008/layout/AlternatingHexagons"/>
    <dgm:cxn modelId="{173F32CC-E37C-4C32-95F0-288DC932B1CB}" type="presParOf" srcId="{320FE98B-0550-47A3-BD3B-BFC8E598DCB9}" destId="{63CA7A09-2AA6-4A3C-B63E-4B4320E526E4}" srcOrd="1" destOrd="0" presId="urn:microsoft.com/office/officeart/2008/layout/AlternatingHexagons"/>
    <dgm:cxn modelId="{0BBF2176-112A-49CC-95D8-08F89D42C421}" type="presParOf" srcId="{320FE98B-0550-47A3-BD3B-BFC8E598DCB9}" destId="{27E471F7-CE26-430B-8665-7812F308DF45}" srcOrd="2" destOrd="0" presId="urn:microsoft.com/office/officeart/2008/layout/AlternatingHexagons"/>
    <dgm:cxn modelId="{FFB59FF1-D78D-46D7-8CAC-5B2C8FA8A8DE}" type="presParOf" srcId="{320FE98B-0550-47A3-BD3B-BFC8E598DCB9}" destId="{37427404-A329-46D7-8B6B-71E92A543F0B}" srcOrd="3" destOrd="0" presId="urn:microsoft.com/office/officeart/2008/layout/AlternatingHexagons"/>
    <dgm:cxn modelId="{EA7BD4AA-D538-4670-AFE6-103A8E08CF44}" type="presParOf" srcId="{320FE98B-0550-47A3-BD3B-BFC8E598DCB9}" destId="{D9C89C1B-ED0A-4B3F-908B-1995607897F7}" srcOrd="4" destOrd="0" presId="urn:microsoft.com/office/officeart/2008/layout/AlternatingHexagons"/>
    <dgm:cxn modelId="{02C57372-CC0E-4D20-A34C-E41F4624FCDF}" type="presParOf" srcId="{8B8B908E-9185-493B-AB39-E0C1FBF15BD7}" destId="{2A978733-019F-4EED-95E9-EA3F93FDDA3F}" srcOrd="1" destOrd="0" presId="urn:microsoft.com/office/officeart/2008/layout/AlternatingHexagons"/>
    <dgm:cxn modelId="{6BED1518-4894-4A15-9869-80DDFFEF4259}" type="presParOf" srcId="{8B8B908E-9185-493B-AB39-E0C1FBF15BD7}" destId="{BA5411CF-11AA-46F3-8754-78A0C05708F1}" srcOrd="2" destOrd="0" presId="urn:microsoft.com/office/officeart/2008/layout/AlternatingHexagons"/>
    <dgm:cxn modelId="{DDB2AD71-6CB8-4FA8-B33B-C57EF667273B}" type="presParOf" srcId="{BA5411CF-11AA-46F3-8754-78A0C05708F1}" destId="{0F84DB74-4803-4C93-BE58-30E74BF459DA}" srcOrd="0" destOrd="0" presId="urn:microsoft.com/office/officeart/2008/layout/AlternatingHexagons"/>
    <dgm:cxn modelId="{3375647B-F851-48C6-BDAF-C362B385511B}" type="presParOf" srcId="{BA5411CF-11AA-46F3-8754-78A0C05708F1}" destId="{0BADF1B8-1D93-45BD-A146-0645C762A5CF}" srcOrd="1" destOrd="0" presId="urn:microsoft.com/office/officeart/2008/layout/AlternatingHexagons"/>
    <dgm:cxn modelId="{34BB3481-27C9-474F-AC64-069053E36353}" type="presParOf" srcId="{BA5411CF-11AA-46F3-8754-78A0C05708F1}" destId="{CD3EF9E3-F818-4EEA-A1B1-2ED1F50CA533}" srcOrd="2" destOrd="0" presId="urn:microsoft.com/office/officeart/2008/layout/AlternatingHexagons"/>
    <dgm:cxn modelId="{BC26ABF9-A531-4429-8633-45C49C059D68}" type="presParOf" srcId="{BA5411CF-11AA-46F3-8754-78A0C05708F1}" destId="{1E86CC08-B452-40AF-9003-CEE3EF6BBBA8}" srcOrd="3" destOrd="0" presId="urn:microsoft.com/office/officeart/2008/layout/AlternatingHexagons"/>
    <dgm:cxn modelId="{365D55A7-F688-4CBE-B011-D3BC8022A484}" type="presParOf" srcId="{BA5411CF-11AA-46F3-8754-78A0C05708F1}" destId="{C4E253CD-027F-44B4-B1CA-283BA279ECE1}" srcOrd="4" destOrd="0" presId="urn:microsoft.com/office/officeart/2008/layout/AlternatingHexagons"/>
    <dgm:cxn modelId="{A3E1178C-F71D-4C26-BDE6-D0D50838D9A8}" type="presParOf" srcId="{8B8B908E-9185-493B-AB39-E0C1FBF15BD7}" destId="{AC142839-FE2A-40A3-A670-F5CB717B28C2}" srcOrd="3" destOrd="0" presId="urn:microsoft.com/office/officeart/2008/layout/AlternatingHexagons"/>
    <dgm:cxn modelId="{125731F1-2D42-4CCE-B032-04C2FB0D6058}" type="presParOf" srcId="{8B8B908E-9185-493B-AB39-E0C1FBF15BD7}" destId="{B15971E8-5A35-44EE-A8F3-97A0085BCF01}" srcOrd="4" destOrd="0" presId="urn:microsoft.com/office/officeart/2008/layout/AlternatingHexagons"/>
    <dgm:cxn modelId="{5D116C4F-6A1A-4A6A-888C-8A61683498F0}" type="presParOf" srcId="{B15971E8-5A35-44EE-A8F3-97A0085BCF01}" destId="{0AD56950-8ADC-4523-8B62-4A043D1519A1}" srcOrd="0" destOrd="0" presId="urn:microsoft.com/office/officeart/2008/layout/AlternatingHexagons"/>
    <dgm:cxn modelId="{0BC5FAAA-6C2D-44ED-A59A-EEAF93DA9FFC}" type="presParOf" srcId="{B15971E8-5A35-44EE-A8F3-97A0085BCF01}" destId="{471A09EA-9B4A-46F9-A158-AE25E8D68D12}" srcOrd="1" destOrd="0" presId="urn:microsoft.com/office/officeart/2008/layout/AlternatingHexagons"/>
    <dgm:cxn modelId="{124B8E5B-FED5-498A-AA2F-C7069ADA8871}" type="presParOf" srcId="{B15971E8-5A35-44EE-A8F3-97A0085BCF01}" destId="{60DB752B-55EB-474D-AF26-EF5E4A3521DF}" srcOrd="2" destOrd="0" presId="urn:microsoft.com/office/officeart/2008/layout/AlternatingHexagons"/>
    <dgm:cxn modelId="{57D4322C-8EC7-4661-9F4F-36533EB98078}" type="presParOf" srcId="{B15971E8-5A35-44EE-A8F3-97A0085BCF01}" destId="{E8F1EDC6-0D50-4850-968C-27FF18B606BA}" srcOrd="3" destOrd="0" presId="urn:microsoft.com/office/officeart/2008/layout/AlternatingHexagons"/>
    <dgm:cxn modelId="{A1B157AE-08FB-442A-9BCD-E67E11872E6B}" type="presParOf" srcId="{B15971E8-5A35-44EE-A8F3-97A0085BCF01}" destId="{511CC238-D248-471A-B447-770176A79FB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E6F895-9672-4B61-AF76-1B61FCAE9171}">
      <dsp:nvSpPr>
        <dsp:cNvPr id="0" name=""/>
        <dsp:cNvSpPr/>
      </dsp:nvSpPr>
      <dsp:spPr>
        <a:xfrm rot="5400000">
          <a:off x="3769031" y="-104507"/>
          <a:ext cx="2036206" cy="225159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800" b="1" kern="1200" dirty="0" smtClean="0">
              <a:solidFill>
                <a:srgbClr val="FF0000"/>
              </a:solidFill>
            </a:rPr>
            <a:t>MONETARNA EKONOMIJA</a:t>
          </a:r>
          <a:endParaRPr lang="en-US" sz="1800" b="1" kern="1200" dirty="0">
            <a:solidFill>
              <a:srgbClr val="FF0000"/>
            </a:solidFill>
          </a:endParaRPr>
        </a:p>
      </dsp:txBody>
      <dsp:txXfrm rot="-5400000">
        <a:off x="4036603" y="342555"/>
        <a:ext cx="1501062" cy="1357470"/>
      </dsp:txXfrm>
    </dsp:sp>
    <dsp:sp modelId="{63CA7A09-2AA6-4A3C-B63E-4B4320E526E4}">
      <dsp:nvSpPr>
        <dsp:cNvPr id="0" name=""/>
        <dsp:cNvSpPr/>
      </dsp:nvSpPr>
      <dsp:spPr>
        <a:xfrm>
          <a:off x="5726640" y="410427"/>
          <a:ext cx="2272406" cy="1221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C89C1B-ED0A-4B3F-908B-1995607897F7}">
      <dsp:nvSpPr>
        <dsp:cNvPr id="0" name=""/>
        <dsp:cNvSpPr/>
      </dsp:nvSpPr>
      <dsp:spPr>
        <a:xfrm rot="5400000">
          <a:off x="1855811" y="135539"/>
          <a:ext cx="2036206" cy="177149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800" b="1" kern="1200" dirty="0" smtClean="0">
              <a:solidFill>
                <a:srgbClr val="FF0000"/>
              </a:solidFill>
            </a:rPr>
            <a:t>FINANSIJSKI SISTEM I FINANSIJSKE INSTITUCIJE	</a:t>
          </a:r>
          <a:endParaRPr lang="en-US" sz="1800" b="1" kern="1200" dirty="0">
            <a:solidFill>
              <a:srgbClr val="FF0000"/>
            </a:solidFill>
          </a:endParaRPr>
        </a:p>
      </dsp:txBody>
      <dsp:txXfrm rot="-5400000">
        <a:off x="2264223" y="320495"/>
        <a:ext cx="1219381" cy="1401588"/>
      </dsp:txXfrm>
    </dsp:sp>
    <dsp:sp modelId="{0F84DB74-4803-4C93-BE58-30E74BF459DA}">
      <dsp:nvSpPr>
        <dsp:cNvPr id="0" name=""/>
        <dsp:cNvSpPr/>
      </dsp:nvSpPr>
      <dsp:spPr>
        <a:xfrm rot="5400000">
          <a:off x="1980025" y="1480431"/>
          <a:ext cx="2255139" cy="2752750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b="1" kern="1200" dirty="0" smtClean="0">
              <a:solidFill>
                <a:srgbClr val="FF0000"/>
              </a:solidFill>
            </a:rPr>
            <a:t>BANKARSKI MENADŽMENT	</a:t>
          </a:r>
          <a:endParaRPr lang="en-US" sz="2000" b="1" kern="1200" dirty="0">
            <a:solidFill>
              <a:srgbClr val="FF0000"/>
            </a:solidFill>
          </a:endParaRPr>
        </a:p>
      </dsp:txBody>
      <dsp:txXfrm rot="-5400000">
        <a:off x="2190012" y="2105094"/>
        <a:ext cx="1835166" cy="1503426"/>
      </dsp:txXfrm>
    </dsp:sp>
    <dsp:sp modelId="{0BADF1B8-1D93-45BD-A146-0645C762A5CF}">
      <dsp:nvSpPr>
        <dsp:cNvPr id="0" name=""/>
        <dsp:cNvSpPr/>
      </dsp:nvSpPr>
      <dsp:spPr>
        <a:xfrm>
          <a:off x="668703" y="2248225"/>
          <a:ext cx="2199102" cy="1221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b="1" kern="1200" dirty="0">
            <a:solidFill>
              <a:srgbClr val="FF0000"/>
            </a:solidFill>
          </a:endParaRPr>
        </a:p>
      </dsp:txBody>
      <dsp:txXfrm>
        <a:off x="668703" y="2248225"/>
        <a:ext cx="2199102" cy="1221723"/>
      </dsp:txXfrm>
    </dsp:sp>
    <dsp:sp modelId="{C4E253CD-027F-44B4-B1CA-283BA279ECE1}">
      <dsp:nvSpPr>
        <dsp:cNvPr id="0" name=""/>
        <dsp:cNvSpPr/>
      </dsp:nvSpPr>
      <dsp:spPr>
        <a:xfrm rot="5400000">
          <a:off x="4400342" y="1505598"/>
          <a:ext cx="2036206" cy="248348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300" b="1" kern="1200" dirty="0" smtClean="0">
              <a:solidFill>
                <a:srgbClr val="FF0000"/>
              </a:solidFill>
            </a:rPr>
            <a:t>FINANSIJSKA TRŽIŠTA</a:t>
          </a:r>
          <a:endParaRPr lang="en-US" sz="2300" b="1" kern="1200" dirty="0">
            <a:solidFill>
              <a:srgbClr val="FF0000"/>
            </a:solidFill>
          </a:endParaRPr>
        </a:p>
      </dsp:txBody>
      <dsp:txXfrm rot="-5400000">
        <a:off x="4590618" y="2068604"/>
        <a:ext cx="1655655" cy="1357470"/>
      </dsp:txXfrm>
    </dsp:sp>
    <dsp:sp modelId="{0AD56950-8ADC-4523-8B62-4A043D1519A1}">
      <dsp:nvSpPr>
        <dsp:cNvPr id="0" name=""/>
        <dsp:cNvSpPr/>
      </dsp:nvSpPr>
      <dsp:spPr>
        <a:xfrm rot="5400000">
          <a:off x="3769031" y="3811136"/>
          <a:ext cx="2036206" cy="177149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700" b="1" kern="1200" dirty="0" smtClean="0">
              <a:solidFill>
                <a:srgbClr val="FF0000"/>
              </a:solidFill>
            </a:rPr>
            <a:t>JAVNE FINANSIJE…</a:t>
          </a:r>
          <a:endParaRPr lang="en-US" sz="1700" b="1" kern="1200" dirty="0">
            <a:solidFill>
              <a:srgbClr val="FF0000"/>
            </a:solidFill>
          </a:endParaRPr>
        </a:p>
      </dsp:txBody>
      <dsp:txXfrm rot="-5400000">
        <a:off x="4177443" y="3996092"/>
        <a:ext cx="1219381" cy="1401588"/>
      </dsp:txXfrm>
    </dsp:sp>
    <dsp:sp modelId="{471A09EA-9B4A-46F9-A158-AE25E8D68D12}">
      <dsp:nvSpPr>
        <dsp:cNvPr id="0" name=""/>
        <dsp:cNvSpPr/>
      </dsp:nvSpPr>
      <dsp:spPr>
        <a:xfrm>
          <a:off x="5726640" y="4086024"/>
          <a:ext cx="2272406" cy="1221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1CC238-D248-471A-B447-770176A79FBB}">
      <dsp:nvSpPr>
        <dsp:cNvPr id="0" name=""/>
        <dsp:cNvSpPr/>
      </dsp:nvSpPr>
      <dsp:spPr>
        <a:xfrm rot="5400000">
          <a:off x="1855811" y="3811136"/>
          <a:ext cx="2036206" cy="177149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b="1" kern="1200" dirty="0" smtClean="0">
              <a:solidFill>
                <a:srgbClr val="FF0000"/>
              </a:solidFill>
            </a:rPr>
            <a:t>UPRAVLJANJE RIZIKOM I OSIGURANJE</a:t>
          </a:r>
          <a:endParaRPr lang="en-US" sz="1600" b="1" kern="1200" dirty="0">
            <a:solidFill>
              <a:srgbClr val="FF0000"/>
            </a:solidFill>
          </a:endParaRPr>
        </a:p>
      </dsp:txBody>
      <dsp:txXfrm rot="-5400000">
        <a:off x="2264223" y="3996092"/>
        <a:ext cx="1219381" cy="1401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3010C-04C9-4964-ABC9-5C1B538E8E2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3AF5A-65C8-4CC6-BA99-AB958609A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58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AF5A-65C8-4CC6-BA99-AB958609AE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96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4192525"/>
            <a:ext cx="8093365" cy="1374345"/>
          </a:xfrm>
          <a:effectLst>
            <a:outerShdw blurRad="50800" dist="25400" dir="2700000" algn="tl" rotWithShape="0">
              <a:prstClr val="black">
                <a:alpha val="61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5566870"/>
            <a:ext cx="6400800" cy="458115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1443835"/>
            <a:ext cx="824607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2054654"/>
            <a:ext cx="8246070" cy="442844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540" y="527605"/>
            <a:ext cx="6099965" cy="68488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443835"/>
            <a:ext cx="7016195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522475"/>
            <a:ext cx="8382305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073696"/>
            <a:ext cx="4275740" cy="620719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684517"/>
            <a:ext cx="4275740" cy="31877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704" y="2073696"/>
            <a:ext cx="4123035" cy="62071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704" y="2684517"/>
            <a:ext cx="4123035" cy="31877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" name="coin.wav"/>
          </p:stSnd>
        </p:sndAc>
      </p:transition>
    </mc:Choice>
    <mc:Fallback xmlns="">
      <p:transition spd="med" advClick="0" advTm="3000">
        <p:fade/>
        <p:sndAc>
          <p:stSnd>
            <p:snd r:embed="rId3" name="coi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  <p:sndAc>
          <p:stSnd>
            <p:snd r:embed="rId14" name="coin.wav"/>
          </p:stSnd>
        </p:sndAc>
      </p:transition>
    </mc:Choice>
    <mc:Fallback xmlns="">
      <p:transition spd="med" advClick="0" advTm="3000">
        <p:fade/>
        <p:sndAc>
          <p:stSnd>
            <p:snd r:embed="rId16" name="coin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5400600" cy="4082796"/>
          </a:xfrm>
        </p:spPr>
        <p:txBody>
          <a:bodyPr>
            <a:normAutofit fontScale="90000"/>
          </a:bodyPr>
          <a:lstStyle/>
          <a:p>
            <a:r>
              <a:rPr lang="sr-Latn-RS" sz="5400" dirty="0" smtClean="0">
                <a:solidFill>
                  <a:srgbClr val="C00000"/>
                </a:solidFill>
              </a:rPr>
              <a:t/>
            </a:r>
            <a:br>
              <a:rPr lang="sr-Latn-RS" sz="5400" dirty="0" smtClean="0">
                <a:solidFill>
                  <a:srgbClr val="C00000"/>
                </a:solidFill>
              </a:rPr>
            </a:br>
            <a:r>
              <a:rPr lang="sr-Latn-RS" sz="5400" dirty="0" smtClean="0">
                <a:solidFill>
                  <a:srgbClr val="C00000"/>
                </a:solidFill>
              </a:rPr>
              <a:t>Finansije, bankarstvo i osiguranje</a:t>
            </a:r>
            <a:br>
              <a:rPr lang="sr-Latn-RS" sz="5400" dirty="0" smtClean="0">
                <a:solidFill>
                  <a:srgbClr val="C00000"/>
                </a:solidFill>
              </a:rPr>
            </a:br>
            <a:r>
              <a:rPr lang="sr-Latn-RS" sz="5400" dirty="0" smtClean="0">
                <a:solidFill>
                  <a:srgbClr val="C00000"/>
                </a:solidFill>
              </a:rPr>
              <a:t>(FBO)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1700808"/>
            <a:ext cx="8246070" cy="61082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Cilj studijskog programa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2492896"/>
            <a:ext cx="8246070" cy="399020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solidFill>
                  <a:schemeClr val="tx1"/>
                </a:solidFill>
              </a:rPr>
              <a:t>Sticanje znanja u oblastima:</a:t>
            </a:r>
          </a:p>
          <a:p>
            <a:pPr marL="0" indent="0">
              <a:buNone/>
            </a:pPr>
            <a:r>
              <a:rPr lang="sr-Latn-RS" dirty="0" smtClean="0">
                <a:solidFill>
                  <a:schemeClr val="tx1"/>
                </a:solidFill>
              </a:rPr>
              <a:t>- Javnih finansija,</a:t>
            </a:r>
          </a:p>
          <a:p>
            <a:pPr marL="0" indent="0">
              <a:buNone/>
            </a:pPr>
            <a:r>
              <a:rPr lang="sr-Latn-RS" dirty="0" smtClean="0">
                <a:solidFill>
                  <a:schemeClr val="tx1"/>
                </a:solidFill>
              </a:rPr>
              <a:t>- Monetarne teorije i politike,</a:t>
            </a:r>
          </a:p>
          <a:p>
            <a:pPr marL="0" indent="0">
              <a:buNone/>
            </a:pPr>
            <a:r>
              <a:rPr lang="sr-Latn-RS" dirty="0" smtClean="0">
                <a:solidFill>
                  <a:schemeClr val="tx1"/>
                </a:solidFill>
              </a:rPr>
              <a:t>- Funkcionisanja finansijskih institucija, tržišta i instrumenta</a:t>
            </a:r>
          </a:p>
          <a:p>
            <a:pPr marL="0" indent="0">
              <a:buNone/>
            </a:pPr>
            <a:endParaRPr lang="sr-Latn-R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solidFill>
                  <a:schemeClr val="tx1"/>
                </a:solidFill>
              </a:rPr>
              <a:t>Razvoj kompetencija za obavljanje upravljačkih i analitičkih poslova iz širokog područja finansija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sr-Latn-RS" dirty="0" smtClean="0">
                <a:solidFill>
                  <a:schemeClr val="tx1"/>
                </a:solidFill>
              </a:rPr>
              <a:t>u brojnim </a:t>
            </a:r>
          </a:p>
          <a:p>
            <a:pPr>
              <a:buFontTx/>
              <a:buChar char="-"/>
            </a:pPr>
            <a:r>
              <a:rPr lang="sr-Latn-RS" dirty="0" smtClean="0">
                <a:solidFill>
                  <a:schemeClr val="tx1"/>
                </a:solidFill>
              </a:rPr>
              <a:t>finansijskim institucijama (bankama, osiguravajućim kopanijama, penzijskim fondovima, investicionim fondovima, brokersko-dilerskim društvima), ali i </a:t>
            </a:r>
          </a:p>
          <a:p>
            <a:pPr>
              <a:buFontTx/>
              <a:buChar char="-"/>
            </a:pPr>
            <a:r>
              <a:rPr lang="sr-Latn-RS" dirty="0" smtClean="0">
                <a:solidFill>
                  <a:schemeClr val="tx1"/>
                </a:solidFill>
              </a:rPr>
              <a:t>nefinansijskim kompanijama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3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80546588"/>
              </p:ext>
            </p:extLst>
          </p:nvPr>
        </p:nvGraphicFramePr>
        <p:xfrm>
          <a:off x="0" y="765175"/>
          <a:ext cx="8667750" cy="571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Horizontal Scroll 2"/>
          <p:cNvSpPr/>
          <p:nvPr/>
        </p:nvSpPr>
        <p:spPr>
          <a:xfrm>
            <a:off x="251520" y="188640"/>
            <a:ext cx="2232248" cy="8640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PREDMETI: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55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607247">
            <a:off x="634783" y="2501560"/>
            <a:ext cx="7469397" cy="2260570"/>
          </a:xfrm>
        </p:spPr>
        <p:txBody>
          <a:bodyPr>
            <a:noAutofit/>
          </a:bodyPr>
          <a:lstStyle/>
          <a:p>
            <a:r>
              <a:rPr lang="sr-Latn-RS" sz="7200" b="1" dirty="0">
                <a:solidFill>
                  <a:srgbClr val="FF0000"/>
                </a:solidFill>
              </a:rPr>
              <a:t>BANKARSKI MENADŽMENT</a:t>
            </a:r>
            <a:r>
              <a:rPr lang="en-US" sz="7200" b="1" dirty="0">
                <a:solidFill>
                  <a:srgbClr val="FF0000"/>
                </a:solidFill>
              </a:rPr>
              <a:t/>
            </a:r>
            <a:br>
              <a:rPr lang="en-US" sz="7200" b="1" dirty="0">
                <a:solidFill>
                  <a:srgbClr val="FF0000"/>
                </a:solidFill>
              </a:rPr>
            </a:b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5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://www.atmmarketplace.com/static_media/filer_public_thumbnails/filer_public/65/2a/652aa01a-a7bf-4891-b7e6-5bd36865f382/atmhistory-of-money.jpg__640x360_q85_cro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2708920"/>
            <a:ext cx="4700279" cy="316835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637" y="3212976"/>
            <a:ext cx="302433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53786"/>
            <a:ext cx="2808312" cy="290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2054654"/>
            <a:ext cx="4258362" cy="4428445"/>
          </a:xfrm>
        </p:spPr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Komercijalno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bankarstvo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sr-Latn-RS" dirty="0" smtClean="0">
              <a:solidFill>
                <a:srgbClr val="002060"/>
              </a:solidFill>
            </a:endParaRPr>
          </a:p>
          <a:p>
            <a:r>
              <a:rPr lang="en-US" dirty="0" err="1" smtClean="0">
                <a:solidFill>
                  <a:srgbClr val="002060"/>
                </a:solidFill>
              </a:rPr>
              <a:t>Investiciono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bankarstvo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501008"/>
            <a:ext cx="3443611" cy="230425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 rot="20489093">
            <a:off x="5079290" y="2177107"/>
            <a:ext cx="3085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Privatno</a:t>
            </a:r>
            <a:r>
              <a:rPr lang="en-US" sz="2800" dirty="0" smtClean="0"/>
              <a:t> </a:t>
            </a:r>
            <a:r>
              <a:rPr lang="en-US" sz="2800" dirty="0" err="1" smtClean="0"/>
              <a:t>bankarstvo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302" y="2533777"/>
            <a:ext cx="1586593" cy="10763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160" y="3298915"/>
            <a:ext cx="1728236" cy="11401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669" y="4716175"/>
            <a:ext cx="3719398" cy="186168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15820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1443834"/>
            <a:ext cx="8246070" cy="1481109"/>
          </a:xfrm>
        </p:spPr>
        <p:txBody>
          <a:bodyPr>
            <a:normAutofit/>
          </a:bodyPr>
          <a:lstStyle/>
          <a:p>
            <a:pPr algn="ctr"/>
            <a:r>
              <a:rPr lang="sr-Latn-RS" dirty="0">
                <a:solidFill>
                  <a:srgbClr val="002060"/>
                </a:solidFill>
              </a:rPr>
              <a:t>Vrste bankarskih poslova</a:t>
            </a:r>
            <a:br>
              <a:rPr lang="sr-Latn-RS" dirty="0">
                <a:solidFill>
                  <a:srgbClr val="002060"/>
                </a:solidFill>
              </a:rPr>
            </a:br>
            <a:r>
              <a:rPr lang="sr-Latn-RS" sz="2800" i="1" dirty="0">
                <a:solidFill>
                  <a:srgbClr val="002060"/>
                </a:solidFill>
              </a:rPr>
              <a:t>bitna je pozicija banke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1378215" y="2850674"/>
            <a:ext cx="2592288" cy="16344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</a:rPr>
              <a:t>Aktivni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4724705" y="2776404"/>
            <a:ext cx="2592288" cy="16344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</a:rPr>
              <a:t>Pasivni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1331640" y="4823006"/>
            <a:ext cx="2592288" cy="16344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</a:rPr>
              <a:t>Neutralni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4593025" y="4830419"/>
            <a:ext cx="2592288" cy="16344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</a:rPr>
              <a:t>Sopstveni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575706">
            <a:off x="558497" y="2355409"/>
            <a:ext cx="8246070" cy="2347868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FINANSIJSKI SISTEM I FINANSIJSKE INSTITUCIJE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6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768" y="260648"/>
            <a:ext cx="4536504" cy="25450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270" y="2996952"/>
            <a:ext cx="666750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9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702548"/>
            <a:ext cx="2999502" cy="22467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031564"/>
            <a:ext cx="3924084" cy="292797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548680"/>
            <a:ext cx="3996444" cy="26642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9218" y="548680"/>
            <a:ext cx="3340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Investicioni</a:t>
            </a:r>
            <a:r>
              <a:rPr lang="en-US" sz="2400" dirty="0" smtClean="0"/>
              <a:t> </a:t>
            </a:r>
            <a:r>
              <a:rPr lang="en-US" sz="2400" dirty="0" err="1" smtClean="0"/>
              <a:t>fondovi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71512" y="2348880"/>
            <a:ext cx="3340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Osiguranje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907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4326360" cy="1584176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Brokersko-dilerska društva</a:t>
            </a:r>
            <a:br>
              <a:rPr lang="sr-Latn-RS" dirty="0" smtClean="0"/>
            </a:br>
            <a:r>
              <a:rPr lang="sr-Latn-RS" dirty="0" smtClean="0"/>
              <a:t>Berza kao organizator trgovanja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501009"/>
            <a:ext cx="4968552" cy="331236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60" y="2083316"/>
            <a:ext cx="4286250" cy="302895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3585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580356">
            <a:off x="1020618" y="2154046"/>
            <a:ext cx="6938574" cy="2636011"/>
          </a:xfrm>
        </p:spPr>
        <p:txBody>
          <a:bodyPr>
            <a:noAutofit/>
          </a:bodyPr>
          <a:lstStyle/>
          <a:p>
            <a:r>
              <a:rPr lang="sr-Latn-RS" sz="8000" b="1" dirty="0" smtClean="0">
                <a:solidFill>
                  <a:srgbClr val="FF0000"/>
                </a:solidFill>
              </a:rPr>
              <a:t>FINANSIJSKA TRŽIŠTA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97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1235"/>
            <a:ext cx="3225959" cy="20162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99415" y="3284984"/>
            <a:ext cx="1428760" cy="66335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79512" y="2204864"/>
            <a:ext cx="383980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ct val="115000"/>
              <a:buFont typeface="Arial"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Pojam</a:t>
            </a:r>
            <a:r>
              <a:rPr kumimoji="0" lang="sr-Latn-R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,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vrste</a:t>
            </a:r>
            <a:r>
              <a:rPr kumimoji="0" lang="sr-Latn-R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i vrednovanje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hartija</a:t>
            </a:r>
            <a:r>
              <a:rPr kumimoji="0" lang="en-US" sz="2800" b="1" i="1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od </a:t>
            </a:r>
            <a:r>
              <a:rPr kumimoji="0" lang="en-US" sz="2800" b="1" i="1" u="none" strike="noStrike" kern="0" cap="none" spc="0" normalizeH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vrednosti</a:t>
            </a:r>
            <a:endParaRPr kumimoji="0" lang="en-US" sz="2800" b="1" i="1" u="none" strike="noStrike" kern="0" cap="none" spc="0" normalizeH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</a:endParaRP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ct val="115000"/>
              <a:buFont typeface="Arial"/>
              <a:buChar char="•"/>
              <a:tabLst/>
              <a:defRPr/>
            </a:pPr>
            <a:endParaRPr kumimoji="0" lang="sr-Latn-RS" sz="2800" b="1" i="1" u="none" strike="noStrike" kern="0" cap="none" spc="0" normalizeH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</a:endParaRP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ct val="115000"/>
              <a:buFont typeface="Arial"/>
              <a:buChar char="•"/>
              <a:tabLst/>
              <a:defRPr/>
            </a:pPr>
            <a:endParaRPr kumimoji="0" lang="sr-Latn-RS" sz="2800" b="1" i="1" u="none" strike="noStrike" kern="0" cap="none" spc="0" normalizeH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</a:endParaRP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ct val="115000"/>
              <a:buFont typeface="Arial"/>
              <a:buChar char="•"/>
              <a:tabLst/>
              <a:defRPr/>
            </a:pPr>
            <a:r>
              <a:rPr kumimoji="0" lang="en-US" sz="2800" b="1" i="1" u="none" strike="noStrike" kern="0" cap="none" spc="0" normalizeH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Primarno</a:t>
            </a:r>
            <a:r>
              <a:rPr kumimoji="0" lang="en-US" sz="2800" b="1" i="1" u="none" strike="noStrike" kern="0" cap="none" spc="0" normalizeH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tr</a:t>
            </a:r>
            <a:r>
              <a:rPr lang="sr-Latn-RS" sz="2800" b="1" i="1" kern="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žište: </a:t>
            </a:r>
            <a:endParaRPr kumimoji="0" lang="en-US" sz="2800" b="1" i="1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</a:endParaRPr>
          </a:p>
          <a:p>
            <a:pPr marL="514350" marR="0" lvl="0" indent="-5143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ct val="115000"/>
              <a:buFont typeface="+mj-lt"/>
              <a:buAutoNum type="arabicPeriod"/>
              <a:tabLst/>
              <a:defRPr/>
            </a:pP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javna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emisija</a:t>
            </a:r>
            <a:endParaRPr kumimoji="0" lang="en-US" sz="2800" b="1" i="1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</a:endParaRPr>
          </a:p>
          <a:p>
            <a:pPr marL="514350" marR="0" lvl="0" indent="-5143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ct val="115000"/>
              <a:buFont typeface="+mj-lt"/>
              <a:buAutoNum type="arabicPeriod"/>
              <a:tabLst/>
              <a:defRPr/>
            </a:pP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privatna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emisija</a:t>
            </a:r>
            <a:endParaRPr kumimoji="0" lang="en-US" sz="2800" b="1" i="1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</a:endParaRPr>
          </a:p>
          <a:p>
            <a:pPr marL="514350" marR="0" lvl="0" indent="-5143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ct val="115000"/>
              <a:buFont typeface="+mj-lt"/>
              <a:buAutoNum type="arabicPeriod"/>
              <a:tabLst/>
              <a:defRPr/>
            </a:pP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emisija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preko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prava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prečeg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upisa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319" y="2963517"/>
            <a:ext cx="5040560" cy="36290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40" y="2204864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/>
              <a:t>Sekundarno tržište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6433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 descr="data:image/jpeg;base64,/9j/4AAQSkZJRgABAQAAAQABAAD/2wCEAAkGBxQQEhQQExQVFRETEBAYFBYWGRASFRQYFRUiFhcVFhMbHCgiGxspHBYTIjEiJSsrLi4uGB8zODMsNygtLisBCgoKBQUFDgUFDisZExkrKysrKysrKysrKysrKysrKysrKysrKysrKysrKysrKysrKysrKysrKysrKysrKysrK//AABEIAI0BZgMBIgACEQEDEQH/xAAbAAEAAgMBAQAAAAAAAAAAAAAABAYBAwUCB//EAEUQAAIBAgMBCQ0HBQABBQEAAAECAAMRBBIhMQUGEyIzUVJzshQVMkFTYXGRkpOz0tMjNHJ0gbHRFkJigqFjQ6LBwuEk/8QAFAEBAAAAAAAAAAAAAAAAAAAAAP/EABQRAQAAAAAAAAAAAAAAAAAAAAD/2gAMAwEAAhEDEQA/APuMTlru/QIBDMQQCDwdfW/+sz39odJvd1/lgdOJzO/tDpN7uv8ALHf2h0m93X+WB0onN7+0Ok3u6/yx39odJvd1/lgdKJze/tDpN7uv8sym7dEkLma7Mqi6VgLsbAXK22kQOjERASFuooKoCAQaq3B1B27RJsibpbE61f2MCL3FT8mnsp/EdxU/Jp7KfxJE0YrFCnluCS7hVUWuzEE21IGwMdT4oGO4qfk0v+FP4nDw27WGeiK5ohUIoHVaJyiquc5iDYFEuzcwGl9klU98dJ6ww4WpnZUI5IeG1RLAZ811bD1QSBYWBvbWRNzHwtanTyYd8j0qKhWKcValImnSYGoR4DaAXC5/FcwPWP3XoUTWDYfWhTrVCLURwlOkt2emTodbqQbFTlvYMpMt8VQXgiaSZa1QKjBaRFjoHOzil2RBtN3U2tciBgMfhsSlOnwFUU8TSUpwhQ5krUhUdc3CkgBODzL48wsGs1tr1MOygijVqLVq1aZF/BfNnJKvUGUsVzgjUgg+PUO13FT8mnsp/EdxU/Jp7KfxIOI3wU0DNlcqDWAI4MBuBqClUsWYWsx8drgG15N3Oxq16YqqCFLVAL21yOUzAgkFTluCDYgg+OBnuKn5NPZT+Jv3LULwqgAAVRYDQD7JDoPST65mNzttXrR8JIE2fHMFUJpoSTc008Z6M+xz41geTp9WnZECRnPOfWYznnPrMxEDOc859ZjOec+szEQM5zzn1mM55z6zMRAznPOfWYznnPrMxECxbxnPdLC5t3PU5+mn/wCy+Sg7xfvR/L1O2kv0BERARI2Jx1OkQHdVJFwDttzzV34oeVWBOiQe/FDyqx34oeVWBOiQe/FDyqx34oeVWBOiQe/FDyqx34oeVWBOic6pu7h1F2rIBzk2/eIFUwPJ0+rTsib5owPJ0+rTsib4CIiAiIgJgeFT/MYb4yzMwPCp/mMN8ZYF2icGviqwxbJ9r3OVoWK08wV+OWF+D8AhUzNc2JA0uSNNLdzFNTRjhGRnoYZ2F2JptWdVdbFNTTVnYi1zk0GsCySJulsTrV/Yyv7m7qYsonCUql//AOMMchVyzVVWtpwdggU5iLXtmswtdbBulsTrV/YwNdR8oub2HMGY+oAmRK9am4sy1CAQR9niQQRsIIW4PnEi7rbrdzOAVZ1qLdbaBSmjXPnDU7D8Uif1UPJH2l/iBKGCw2YOKdQOBTAYJjFIyZsuUgacrW1G3hGve5maOEw6BAtOoBTChLJjNMqlV8WpCsQCdR4pE/qoeSPtL/E9Ut8fCHg1Qq7ghCSGGY7Ljm8f6QN2HwmFRVorTqAU1TIMmMJpjgzRUoSLpxM63WxtPdLB4ZTdaTr9olQ5UxaguiCmrEAWvlAHntreTqQtVcc1Ght2+FU2yTA5NXDYdr3p1ONmvZMWvhsHe1hxbsqk2tcjWScPUp0wVVagBZmtweJOrHM1rroLkmw01k2IGqliAxsA2z+5KiD1som3c7bV60fCSI3O21etHwkgTZ8awPJ0+rTsifZZ8ZwfJJbbwaeb+0eOBIiasz9FfaPyxmfor7R+WBE3ZwbVVAS2ZSxW54ubKVAZSCGXUgjQ63BBAmjGblGrXp1GsFSlYlbBswqJUW1wSF4hFwb6zpZn6K+0fljM/RX2j8sCJW3OvXFUZcrU8tUEavkbNTP6HMDzgjmE6E1Zn6K+0fljM/RX2j8sDbE1Zn6K+0flmUZvGAB5iT/ywgWTeL96P5ep20l+lB3i/ej+XqdtJfoCIiBXN8PLDql7TTmzpb4eWHVL2mnNgIiICIiAiIgcrfHyQ6xeyYjfHyQ6xeyYgTsDydPq07Im+aMDydPq07InqtXVLZjbM1hoTrttoNNh280DbEjDHU9ONtGgs19mYC1tpAJA2kDSajuvRADGoArbCQwHJmrfUbMgZr7LAnxGBOiRO+NO9sxva9stS+22y225GkDdKkbHPtIGxgbl+DAta+rgqOcggQJcwPCp/mMN8ZZrw1daiLUQ3R1BU6i4OoIv4jPVR8uRrFrVqByrbM1qqmwuQLmBeInE3B3dfFUuFOEr0vtKi5KnBK4yMVuylxYm1/12mdHupvI1PXQ+pAlSJulsTrV/YzPdTeRqeuh9SR8bXY5AabqOFXUmlbYeZyf+QK5v6Nkot0arE+jLY39AJP6TgSyb81utIHYWe/syrYZuKAdq3U+crpf9dv6wNsmb3RmxdMWBCLUPoZkIBHny5/akKTt6PLo3jfhG/Qoco9kLAuKcs/VUe1UkmRk5Z+qo9qpJMBERARudtq9aPhJEbnbavWj4SQJs+NYHk6fVp2RPss+NYHk6fVp2RA2UUZhcMoGZxbKT4LFduYc098A/SX2G+eesD4H+9X4jSRAi8A/SX2G+eOAfpL7DfPJUQIvAP0l9hvnjgH6S+w3zyVECLwD9JfYb554IZWAJBBVjopU6Ef5HnMmyLiPDX8FT91gWDeL96P5ep20l+lB3i/ej+XqdtJad36dYik1AOXSsGIDhFZVBzU3BNiG8EaGxIOlrwOrEpncWNFWnbhsobFcIxqplbNiaTUiF4bijghiLDKQAbFdgnd3v0qyioK2a+fiFmDFlIzXIBIVgWKmxAOQEBb2gQt8PLDql7TTmzpb4eWHVL2mnNgIiICIiAiIgcrfHyQ6xeyYjfHyQ6xeyYgTsDydPq07ImvdHArXVVYkBXDabSQCBrtG29xrcCbMDydPq07Im+Bxlp0tGNZmztTcmw+0dV4NHIC7TkXQWBKDTaDEo4HD01QLXIWkFqggJa3crUA5OW1jT4Rua6k+IiTaW4mVBT4TiZ0cixBzKb3DBri+nq0trPHeHRhwnhYUYc2WxyAMNma2bj3vb+0bNbh5o4KggROEOVXU011BQ0qhcKlhdVGfJk2ZWC2sZu3Mw9NSHp1cxqqbHifaKtRqlwLbA1ZtR4mHmM3JudZ+Fzccly3F0JZFQWGbQAU0/7rrNVPcfKKIFQ3w60QhtramCpuL24ykqfTpbxBN3Owgo0qdEEsKdNEBNrkIMovbS9gJvHhU/zGG+MszMDwqf5jDfGWBdoiICRN0tidav7GS5E3S2J1q/sYFb34+DS/G/ZlUXRyOkMw9K8Vv+ZP8Aste/HwaX437MqmJ0AbosCfRsb/hJ/SAxOoCdM2/Ta3/AR6SJ2N7f3hPRU7BnHTVyfEoyj0nVv/qP0M7G9v7wnoqdgwLYnLP1VHtVJJkZOWfqqPaqSTAREQEbnbavWj4SROPujhMXV+6V0o5cXSNUOmc1ECUyyB78XQN4rm41XbAss+NYHk6fVp2RPrmSt06fu3+pPkeB5On1adkQJOB8D/er8RpInNqOy0bpfNwx2DNoa9muLHTLfW2kgvisRb/1c3CqLcHpl7qyHjcHs4HW/wCsCwROZReuGCtqQ6C4UZWXgQWqXtoeEzC3mGmsj0q9bi3NTWriQ16YFlWrlpnk/Glj4r3gduJx8PiqvHDCpfPVFP7PQjhCqsTlFrDKdbAg3udQuuljazOt1qKuWiHHBmytndamXiEsDlSxB0DBtReB3JFxHhr+Cp+6yBSq1+LmNS16GuRdQxbOGXJdSLAHYLWPjMn4jw1/BU/dYFg3i/ej+XqdtJfp8+3l0VfEkMqsO56mjAH+9OeXjvfS8lT9hP4gSYkbvfS8lT9hP4jvfS8lT9hP4gVzdHdCliHWrRqJVpmmBmRlcXDNcXHjHNOVurijSpGoCoIZBxvB4zhecc/PJ2I3Ew+CcU8PRSkhpqTkABY5m1dtrHzkmeYHD751eORwbBBVYFVciolOplIU59Htm011ynx2Guru04q1KYNHi4ZaqZrrcvwpVHOYkaUkJIU6FtmksEXgV+nu4zGnY01D4fF1CGVgynD1FQqRnt/c1yCRxCQSCDNp3WcAsODe2DNcIgOdzlvlXjHaw5vHO3eLwK/j93Hp3y8G1jUsRez5aIqXHHFgCbG19NfNOlubjeFNYZkYU62VcmunBq+pubnjkeLZJ14gcrfHyQ6xeyYjfHyQ6xeyYgTsDydPq07Im+aMDydPq07Im+AiIgIiICeSLmmLkfb4fUWuPtl1F9J6nn+6n1+H2Xvyy7IFt7lby1T1UPpx3K3lqnqofTlQfdXG4ektaojuUwaPUDcVQ6YWtUqFzkGpqLh1KjZmBGgIPWrbqYw2CUB4dPjEEgp3UqNUy5hYmgXqBL5hbx7IHZ7lby1T1UPpzh1NyK6Yo4hsXUeg7UguHK08qlUILlrXGviXL57z1h90cWaqF6BVGVwyjM4U8QrmNhZsxqpcEiwD7DYTadepUo0nqoEqGqLqM2m22h1Bgcffj4NL8b9mVaswCsSLjKbjn02S078fBpfjfsyqVtWVfPmPoXZ/7ivqMDzgAQgB8IXDeO7X1P6nX9Z2t7f3hPRU7BnHXRyPEwDfqvFP/MnqM7G9v7wnoqdgwLYnLP1VHtVJJkZOWfqqPaqSTAREQE8YSnmFdblb1LZlNmF6Kag+Iz3POCTNwy6i9QDQlTrRTYRqDAgb2KzM1a5uoNPIeGFe4IJzebxDz2nzjA8nT6tOyJe95+NVquIpJTIVWOZlq0atNGViODKLVYo9je2VRZdi2ANEwPJ0+rTsiBJwPgf71fiNJEj4HwP96vxGkiAnIWvWzXJPB8M6ni8bKM1mtk2aJrre/inXiBBwdZszK5Y6U7XWwvku2oUDbJ0RASLiPDX8FT91kqRcR4a/gqfusCXuXi8TRapUwlBcRXGGqZabOKY8NNb/AN1ujcX559ISpWIF6dO9hf7R/pymbxfvR/L1O2k7tHFV1erdarKHq8DxWIIuBxxYaAElQDrZtb2EDr563Qp+8f6cZ63Qp+8f6cruF3dxVem+WhlqoaAK8ZslR6au9JzoGCl7Eiwsu0ZhaYmOxLVEQ02VQ+GJcKQHDKeEBGtgDlO0EXt4oEfdtnNUZ1UfZLbKxf8AubbdRaQp0t8PLDql7TTmwEREBERAREQOVvj5IdYvZMRvj5IdYvZMQJ2B5On1adkTfNGB5On1adkTfAREQEREBMDwqf5jDfGWZmB4VP8AMYb4ywLtERASJulsTrV/YyXIm6WxOtX9jAre/HwaX437MqlDUs/ObD0Lp++Y/qJZ9/LkJSttLsB6SLD95XEQKAo2AAD0DSBrxOgD9FgT6Njf8JP6Ts72/vCeip2DOWwuLHYRrJ29I/bUwdqiop85VSL/AK7f1gXFOWfqqPaqSTIycs/VUe1UkmAiIgJoWoVTEsubMGJGUB2uKKWspIufNN8bnbavWj4SQIW9/MXqs1E0b8HZcvNmW+e5voBpYZQQOcn5pgeTp9WnZE+yz41geTp9WnZECTgfA/3q/EaSJCw1cKMpzXz1Ni1DtckagW2ETb3Yv+XsVflgSIkV90Ka2BLDMbLdKoubE2HF22B9U9d2L/l7FX5YEiJH7sX/AC9ir8sd2L/l7FX5YEiRcR4a/gqfus9d2L/l7FX5ZqeqGdbZtFe91ddpW20DmMCx7xfvR/L1O2kv0oO8X70fy9TtpL9AREQK5vh5YdUvaac2dLfDyw6pe005sBERAREQEREDlb4+SHWL2TEb4+SHWL2TEDvYfcLEKiqRSuqKOUfxC3k5s7zYjo0veP8ATloiBV+82I6NL3j/AE47zYjo0veP9OWiIFX7zYjo0veP9OO82I6NL3j/AE5aIgVfvNiOjS94/wBOZTcWvmQkUgFq0WPHcmyVAxsOD22BlniAiIgJE3S2J1q/sZLmjGUC4ABAIYEEjMNOcXHPzwK1vjwFTEvTSmE+yu7Zyy6uCq2IU+IPcecTkV9wMQis5FKyqzGzvewFzb7OXTuSr06fu3+pI+6eFq8DV49Pkqn/AKb9E/8AkgVf+m8TzUfeVPpzduHuPWoYoM/B5WR24rMxJACHQoOlT9RlrOFq+Up+7f6kx3JV6dP3b/UgaE5Z+qo9qpJM89yVOnT92/1PTHctXylP3b/UgeonnuWr5Sn7t/qR3LV8pT92/wBSB6jc7bV60fCSee5avlKfu3+pN+Dw5TNchizZjYFR4IWwFz4lHjgSJ8awPJ0+rTsifZZWKe8egoCh61gABrS2AW6ECkRLz/RdDylb10vkj+i6HlK3rpfJA+c7oYJKrUS4JKVcy6stiEJB0OuwbZNlxxO82iGpDPW1qkbaXknPQ80kf0XQ8pW9dL5IFGiXn+i6HlK3rpfJH9F0PKVvXS+SBRol5/ouh5St66XyR/RdDylb10vkgcbeL96P5ep20l+nH3I3u08M5qI1QsUK8YoRYkE7FGvFE7EBERArm+Hlh1S9ppzZaMbuYlZgzZgQLaEjS9//AJMj94KXO/tQK/EsHeClzv7Ud4KXO/tQK/EsHeClzv7Ud4KXO/tQK/EsHeClzv7Ud4KXO/tQKVvj5IdYvZMS4YjexQqDK+ci9/DYa/p6TEDtREQEREBERAREQEREBERASLupyNXqanZMlSLupyNXqanZMCVEj7oYngaVSra/B03ci9rhRci/6SBS3w0rHhM1NlykgrVOjOURgcuoYq1tATaB14nJq74aKO6s1kp00ZqnGKDNrYm1tljfZrrabsFuxSqsEDDOTXAHG14Gq1J9SBqGQ3G0f9gdCJw6G+igwXM2UtcFbOzBs9OmFAC8a5xFHZ0155JG7+HNsr5rmkBlV2H2gJU3AtlsDrsFtYHTicbBb5aFaoyI2ZRRSqHUMwYFqitxQLjKaJuSLcdRtIm074sPlL8JxRa7BapUX11OW3iPqPNA6kTkYLfBSq1jQBsdQpuSHYVK1NkGmjDuWoSPMdtjM4bfBRamlVjlD3Gx2AKrmYZwLaANc+LKb2sbB1onFO+egWpimwcVDbMM1lPC8CAeLoc6utudT6RLwW7FKsVVWOZ6bOqsroSitlLAMB47esQNuL8Oj1zfBeSpFxfh0eub4LyVAREQETMQMREQEREBERAREQEREBERAREQEREBERAREQEREBERAREQEi7qcjV6mp2TJU1YujwiOl7Z0Zb7bZha9vHtgeq9FXVkYBlYEMDsIOhB80j1dzaTXzU1N0pqbi91pksgJ8xJI5iTPXB1unT92/1I4Ot06fu3+pA019xMPUzZ6NNsws11Goy5LEfhJX0EjYZjAbi0aJDKnHDVWznVyatR6r3P4qtQ22DMbWm/g63Tp+7f6kcHW6dP3b/UgQsRvcwzgfZhSGpnMvFbiVEqAX5i1CjfnCKPEJKTcqiL2pUxfJsVQOJ4Onmnvg63Tp+7f6kcHW6dP3b/AFIGl9xMO22ih+zCG4BugDKEN9q2qVBbZZyPHM95qFivBJlZszAi4Y66nn8JvWZt4Ot06fu3+pHB1unT92/1IGqhuNQRg60kDqxZWAFwxLksDzk16+v/AJX6RiluPQXQUkAuTawtcpwZNtngcX0aTbwdbp0/dv8AUjg63Tp+7f6kDXU3JosQzU1JULYkXIynMuvmJJE90dzaSMKi01VwCAQADYm5Ezwdbp0/dv8AUjg63Tp+7f6kDGL8Oj1zfBeSpE7nqFkZnQhGLWVGUm6Fdpc9Lm8UlwEREBERAzERAREQEREBERAxERAREQERE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QEhQQExQVFRETEBAYFBYWGRASFRQYFRUiFhcVFhMbHCgiGxspHBYTIjEiJSsrLi4uGB8zODMsNygtLisBCgoKBQUFDgUFDisZExkrKysrKysrKysrKysrKysrKysrKysrKysrKysrKysrKysrKysrKysrKysrKysrKysrK//AABEIAI0BZgMBIgACEQEDEQH/xAAbAAEAAgMBAQAAAAAAAAAAAAAABAYBAwUCB//EAEUQAAIBAgMBCQ0HBQABBQEAAAECAAMRBBIhMQUGEyIzUVJzshQVMkFTYXGRkpOz0tMjNHJ0gbHRFkJigqFjQ6LBwuEk/8QAFAEBAAAAAAAAAAAAAAAAAAAAAP/EABQRAQAAAAAAAAAAAAAAAAAAAAD/2gAMAwEAAhEDEQA/APuMTlru/QIBDMQQCDwdfW/+sz39odJvd1/lgdOJzO/tDpN7uv8ALHf2h0m93X+WB0onN7+0Ok3u6/yx39odJvd1/lgdKJze/tDpN7uv8sym7dEkLma7Mqi6VgLsbAXK22kQOjERASFuooKoCAQaq3B1B27RJsibpbE61f2MCL3FT8mnsp/EdxU/Jp7KfxJE0YrFCnluCS7hVUWuzEE21IGwMdT4oGO4qfk0v+FP4nDw27WGeiK5ohUIoHVaJyiquc5iDYFEuzcwGl9klU98dJ6ww4WpnZUI5IeG1RLAZ811bD1QSBYWBvbWRNzHwtanTyYd8j0qKhWKcValImnSYGoR4DaAXC5/FcwPWP3XoUTWDYfWhTrVCLURwlOkt2emTodbqQbFTlvYMpMt8VQXgiaSZa1QKjBaRFjoHOzil2RBtN3U2tciBgMfhsSlOnwFUU8TSUpwhQ5krUhUdc3CkgBODzL48wsGs1tr1MOygijVqLVq1aZF/BfNnJKvUGUsVzgjUgg+PUO13FT8mnsp/EdxU/Jp7KfxIOI3wU0DNlcqDWAI4MBuBqClUsWYWsx8drgG15N3Oxq16YqqCFLVAL21yOUzAgkFTluCDYgg+OBnuKn5NPZT+Jv3LULwqgAAVRYDQD7JDoPST65mNzttXrR8JIE2fHMFUJpoSTc008Z6M+xz41geTp9WnZECRnPOfWYznnPrMxEDOc859ZjOec+szEQM5zzn1mM55z6zMRAznPOfWYznnPrMxECxbxnPdLC5t3PU5+mn/wCy+Sg7xfvR/L1O2kv0BERARI2Jx1OkQHdVJFwDttzzV34oeVWBOiQe/FDyqx34oeVWBOiQe/FDyqx34oeVWBOiQe/FDyqx34oeVWBOic6pu7h1F2rIBzk2/eIFUwPJ0+rTsib5owPJ0+rTsib4CIiAiIgJgeFT/MYb4yzMwPCp/mMN8ZYF2icGviqwxbJ9r3OVoWK08wV+OWF+D8AhUzNc2JA0uSNNLdzFNTRjhGRnoYZ2F2JptWdVdbFNTTVnYi1zk0GsCySJulsTrV/Yyv7m7qYsonCUql//AOMMchVyzVVWtpwdggU5iLXtmswtdbBulsTrV/YwNdR8oub2HMGY+oAmRK9am4sy1CAQR9niQQRsIIW4PnEi7rbrdzOAVZ1qLdbaBSmjXPnDU7D8Uif1UPJH2l/iBKGCw2YOKdQOBTAYJjFIyZsuUgacrW1G3hGve5maOEw6BAtOoBTChLJjNMqlV8WpCsQCdR4pE/qoeSPtL/E9Ut8fCHg1Qq7ghCSGGY7Ljm8f6QN2HwmFRVorTqAU1TIMmMJpjgzRUoSLpxM63WxtPdLB4ZTdaTr9olQ5UxaguiCmrEAWvlAHntreTqQtVcc1Ght2+FU2yTA5NXDYdr3p1ONmvZMWvhsHe1hxbsqk2tcjWScPUp0wVVagBZmtweJOrHM1rroLkmw01k2IGqliAxsA2z+5KiD1som3c7bV60fCSI3O21etHwkgTZ8awPJ0+rTsifZZ8ZwfJJbbwaeb+0eOBIiasz9FfaPyxmfor7R+WBE3ZwbVVAS2ZSxW54ubKVAZSCGXUgjQ63BBAmjGblGrXp1GsFSlYlbBswqJUW1wSF4hFwb6zpZn6K+0fljM/RX2j8sCJW3OvXFUZcrU8tUEavkbNTP6HMDzgjmE6E1Zn6K+0fljM/RX2j8sDbE1Zn6K+0flmUZvGAB5iT/ywgWTeL96P5ep20l+lB3i/ej+XqdtJfoCIiBXN8PLDql7TTmzpb4eWHVL2mnNgIiICIiAiIgcrfHyQ6xeyYjfHyQ6xeyYgTsDydPq07Im+aMDydPq07InqtXVLZjbM1hoTrttoNNh280DbEjDHU9ONtGgs19mYC1tpAJA2kDSajuvRADGoArbCQwHJmrfUbMgZr7LAnxGBOiRO+NO9sxva9stS+22y225GkDdKkbHPtIGxgbl+DAta+rgqOcggQJcwPCp/mMN8ZZrw1daiLUQ3R1BU6i4OoIv4jPVR8uRrFrVqByrbM1qqmwuQLmBeInE3B3dfFUuFOEr0vtKi5KnBK4yMVuylxYm1/12mdHupvI1PXQ+pAlSJulsTrV/YzPdTeRqeuh9SR8bXY5AabqOFXUmlbYeZyf+QK5v6Nkot0arE+jLY39AJP6TgSyb81utIHYWe/syrYZuKAdq3U+crpf9dv6wNsmb3RmxdMWBCLUPoZkIBHny5/akKTt6PLo3jfhG/Qoco9kLAuKcs/VUe1UkmRk5Z+qo9qpJMBERARudtq9aPhJEbnbavWj4SQJs+NYHk6fVp2RPss+NYHk6fVp2RA2UUZhcMoGZxbKT4LFduYc098A/SX2G+eesD4H+9X4jSRAi8A/SX2G+eOAfpL7DfPJUQIvAP0l9hvnjgH6S+w3zyVECLwD9JfYb554IZWAJBBVjopU6Ef5HnMmyLiPDX8FT91gWDeL96P5ep20l+lB3i/ej+XqdtJad36dYik1AOXSsGIDhFZVBzU3BNiG8EaGxIOlrwOrEpncWNFWnbhsobFcIxqplbNiaTUiF4bijghiLDKQAbFdgnd3v0qyioK2a+fiFmDFlIzXIBIVgWKmxAOQEBb2gQt8PLDql7TTmzpb4eWHVL2mnNgIiICIiAiIgcrfHyQ6xeyYjfHyQ6xeyYgTsDydPq07ImvdHArXVVYkBXDabSQCBrtG29xrcCbMDydPq07Im+Bxlp0tGNZmztTcmw+0dV4NHIC7TkXQWBKDTaDEo4HD01QLXIWkFqggJa3crUA5OW1jT4Rua6k+IiTaW4mVBT4TiZ0cixBzKb3DBri+nq0trPHeHRhwnhYUYc2WxyAMNma2bj3vb+0bNbh5o4KggROEOVXU011BQ0qhcKlhdVGfJk2ZWC2sZu3Mw9NSHp1cxqqbHifaKtRqlwLbA1ZtR4mHmM3JudZ+Fzccly3F0JZFQWGbQAU0/7rrNVPcfKKIFQ3w60QhtramCpuL24ykqfTpbxBN3Owgo0qdEEsKdNEBNrkIMovbS9gJvHhU/zGG+MszMDwqf5jDfGWBdoiICRN0tidav7GS5E3S2J1q/sYFb34+DS/G/ZlUXRyOkMw9K8Vv+ZP8Aste/HwaX437MqmJ0AbosCfRsb/hJ/SAxOoCdM2/Ta3/AR6SJ2N7f3hPRU7BnHTVyfEoyj0nVv/qP0M7G9v7wnoqdgwLYnLP1VHtVJJkZOWfqqPaqSTAREQEbnbavWj4SROPujhMXV+6V0o5cXSNUOmc1ECUyyB78XQN4rm41XbAss+NYHk6fVp2RPrmSt06fu3+pPkeB5On1adkQJOB8D/er8RpInNqOy0bpfNwx2DNoa9muLHTLfW2kgvisRb/1c3CqLcHpl7qyHjcHs4HW/wCsCwROZReuGCtqQ6C4UZWXgQWqXtoeEzC3mGmsj0q9bi3NTWriQ16YFlWrlpnk/Glj4r3gduJx8PiqvHDCpfPVFP7PQjhCqsTlFrDKdbAg3udQuuljazOt1qKuWiHHBmytndamXiEsDlSxB0DBtReB3JFxHhr+Cp+6yBSq1+LmNS16GuRdQxbOGXJdSLAHYLWPjMn4jw1/BU/dYFg3i/ej+XqdtJfp8+3l0VfEkMqsO56mjAH+9OeXjvfS8lT9hP4gSYkbvfS8lT9hP4jvfS8lT9hP4gVzdHdCliHWrRqJVpmmBmRlcXDNcXHjHNOVurijSpGoCoIZBxvB4zhecc/PJ2I3Ew+CcU8PRSkhpqTkABY5m1dtrHzkmeYHD751eORwbBBVYFVciolOplIU59Htm011ynx2Guru04q1KYNHi4ZaqZrrcvwpVHOYkaUkJIU6FtmksEXgV+nu4zGnY01D4fF1CGVgynD1FQqRnt/c1yCRxCQSCDNp3WcAsODe2DNcIgOdzlvlXjHaw5vHO3eLwK/j93Hp3y8G1jUsRez5aIqXHHFgCbG19NfNOlubjeFNYZkYU62VcmunBq+pubnjkeLZJ14gcrfHyQ6xeyYjfHyQ6xeyYgTsDydPq07Im+aMDydPq07Im+AiIgIiICeSLmmLkfb4fUWuPtl1F9J6nn+6n1+H2Xvyy7IFt7lby1T1UPpx3K3lqnqofTlQfdXG4ektaojuUwaPUDcVQ6YWtUqFzkGpqLh1KjZmBGgIPWrbqYw2CUB4dPjEEgp3UqNUy5hYmgXqBL5hbx7IHZ7lby1T1UPpzh1NyK6Yo4hsXUeg7UguHK08qlUILlrXGviXL57z1h90cWaqF6BVGVwyjM4U8QrmNhZsxqpcEiwD7DYTadepUo0nqoEqGqLqM2m22h1Bgcffj4NL8b9mVaswCsSLjKbjn02S078fBpfjfsyqVtWVfPmPoXZ/7ivqMDzgAQgB8IXDeO7X1P6nX9Z2t7f3hPRU7BnHXRyPEwDfqvFP/MnqM7G9v7wnoqdgwLYnLP1VHtVJJkZOWfqqPaqSTAREQE8YSnmFdblb1LZlNmF6Kag+Iz3POCTNwy6i9QDQlTrRTYRqDAgb2KzM1a5uoNPIeGFe4IJzebxDz2nzjA8nT6tOyJe95+NVquIpJTIVWOZlq0atNGViODKLVYo9je2VRZdi2ANEwPJ0+rTsiBJwPgf71fiNJEj4HwP96vxGkiAnIWvWzXJPB8M6ni8bKM1mtk2aJrre/inXiBBwdZszK5Y6U7XWwvku2oUDbJ0RASLiPDX8FT91kqRcR4a/gqfusCXuXi8TRapUwlBcRXGGqZabOKY8NNb/AN1ujcX559ISpWIF6dO9hf7R/pymbxfvR/L1O2k7tHFV1erdarKHq8DxWIIuBxxYaAElQDrZtb2EDr563Qp+8f6cZ63Qp+8f6cruF3dxVem+WhlqoaAK8ZslR6au9JzoGCl7Eiwsu0ZhaYmOxLVEQ02VQ+GJcKQHDKeEBGtgDlO0EXt4oEfdtnNUZ1UfZLbKxf8AubbdRaQp0t8PLDql7TTmwEREBERAREQOVvj5IdYvZMRvj5IdYvZMQJ2B5On1adkTfNGB5On1adkTfAREQEREBMDwqf5jDfGWZmB4VP8AMYb4ywLtERASJulsTrV/YyXIm6WxOtX9jAre/HwaX437MqlDUs/ObD0Lp++Y/qJZ9/LkJSttLsB6SLD95XEQKAo2AAD0DSBrxOgD9FgT6Njf8JP6Ts72/vCeip2DOWwuLHYRrJ29I/bUwdqiop85VSL/AK7f1gXFOWfqqPaqSTIycs/VUe1UkmAiIgJoWoVTEsubMGJGUB2uKKWspIufNN8bnbavWj4SQIW9/MXqs1E0b8HZcvNmW+e5voBpYZQQOcn5pgeTp9WnZE+yz41geTp9WnZECTgfA/3q/EaSJCw1cKMpzXz1Ni1DtckagW2ETb3Yv+XsVflgSIkV90Ka2BLDMbLdKoubE2HF22B9U9d2L/l7FX5YEiJH7sX/AC9ir8sd2L/l7FX5YEiRcR4a/gqfus9d2L/l7FX5ZqeqGdbZtFe91ddpW20DmMCx7xfvR/L1O2kv0oO8X70fy9TtpL9AREQK5vh5YdUvaac2dLfDyw6pe005sBERAREQEREDlb4+SHWL2TEb4+SHWL2TEDvYfcLEKiqRSuqKOUfxC3k5s7zYjo0veP8ATloiBV+82I6NL3j/AE47zYjo0veP9OWiIFX7zYjo0veP9OO82I6NL3j/AE5aIgVfvNiOjS94/wBOZTcWvmQkUgFq0WPHcmyVAxsOD22BlniAiIgJE3S2J1q/sZLmjGUC4ABAIYEEjMNOcXHPzwK1vjwFTEvTSmE+yu7Zyy6uCq2IU+IPcecTkV9wMQis5FKyqzGzvewFzb7OXTuSr06fu3+pI+6eFq8DV49Pkqn/AKb9E/8AkgVf+m8TzUfeVPpzduHuPWoYoM/B5WR24rMxJACHQoOlT9RlrOFq+Up+7f6kx3JV6dP3b/UgaE5Z+qo9qpJM89yVOnT92/1PTHctXylP3b/UgeonnuWr5Sn7t/qR3LV8pT92/wBSB6jc7bV60fCSee5avlKfu3+pN+Dw5TNchizZjYFR4IWwFz4lHjgSJ8awPJ0+rTsifZZWKe8egoCh61gABrS2AW6ECkRLz/RdDylb10vkj+i6HlK3rpfJA+c7oYJKrUS4JKVcy6stiEJB0OuwbZNlxxO82iGpDPW1qkbaXknPQ80kf0XQ8pW9dL5IFGiXn+i6HlK3rpfJH9F0PKVvXS+SBRol5/ouh5St66XyR/RdDylb10vkgcbeL96P5ep20l+nH3I3u08M5qI1QsUK8YoRYkE7FGvFE7EBERArm+Hlh1S9ppzZaMbuYlZgzZgQLaEjS9//AJMj94KXO/tQK/EsHeClzv7Ud4KXO/tQK/EsHeClzv7Ud4KXO/tQK/EsHeClzv7Ud4KXO/tQKVvj5IdYvZMS4YjexQqDK+ci9/DYa/p6TEDtREQEREBERAREQEREBERASLupyNXqanZMlSLupyNXqanZMCVEj7oYngaVSra/B03ci9rhRci/6SBS3w0rHhM1NlykgrVOjOURgcuoYq1tATaB14nJq74aKO6s1kp00ZqnGKDNrYm1tljfZrrabsFuxSqsEDDOTXAHG14Gq1J9SBqGQ3G0f9gdCJw6G+igwXM2UtcFbOzBs9OmFAC8a5xFHZ0155JG7+HNsr5rmkBlV2H2gJU3AtlsDrsFtYHTicbBb5aFaoyI2ZRRSqHUMwYFqitxQLjKaJuSLcdRtIm074sPlL8JxRa7BapUX11OW3iPqPNA6kTkYLfBSq1jQBsdQpuSHYVK1NkGmjDuWoSPMdtjM4bfBRamlVjlD3Gx2AKrmYZwLaANc+LKb2sbB1onFO+egWpimwcVDbMM1lPC8CAeLoc6utudT6RLwW7FKsVVWOZ6bOqsroSitlLAMB47esQNuL8Oj1zfBeSpFxfh0eub4LyVAREQETMQMREQEREBERAREQEREBERAREQEREBERAREQEREBERAREQEi7qcjV6mp2TJU1YujwiOl7Z0Zb7bZha9vHtgeq9FXVkYBlYEMDsIOhB80j1dzaTXzU1N0pqbi91pksgJ8xJI5iTPXB1unT92/1I4Ot06fu3+pA019xMPUzZ6NNsws11Goy5LEfhJX0EjYZjAbi0aJDKnHDVWznVyatR6r3P4qtQ22DMbWm/g63Tp+7f6kcHW6dP3b/UgQsRvcwzgfZhSGpnMvFbiVEqAX5i1CjfnCKPEJKTcqiL2pUxfJsVQOJ4Onmnvg63Tp+7f6kcHW6dP3b/AFIGl9xMO22ih+zCG4BugDKEN9q2qVBbZZyPHM95qFivBJlZszAi4Y66nn8JvWZt4Ot06fu3+pHB1unT92/1IGqhuNQRg60kDqxZWAFwxLksDzk16+v/AJX6RiluPQXQUkAuTawtcpwZNtngcX0aTbwdbp0/dv8AUjg63Tp+7f6kDXU3JosQzU1JULYkXIynMuvmJJE90dzaSMKi01VwCAQADYm5Ezwdbp0/dv8AUjg63Tp+7f6kDGL8Oj1zfBeSpE7nqFkZnQhGLWVGUm6Fdpc9Lm8UlwEREBERAzERAREQEREBERAxERAREQERE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446851" y="2710209"/>
            <a:ext cx="1765899" cy="339806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solidFill>
                  <a:srgbClr val="C00000"/>
                </a:solidFill>
              </a:rPr>
              <a:t>Proces sekjuritizacije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Left-Right Arrow 8"/>
          <p:cNvSpPr/>
          <p:nvPr/>
        </p:nvSpPr>
        <p:spPr>
          <a:xfrm rot="1642220">
            <a:off x="2406402" y="2659463"/>
            <a:ext cx="596067" cy="216475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Left-Right Arrow 9"/>
          <p:cNvSpPr/>
          <p:nvPr/>
        </p:nvSpPr>
        <p:spPr>
          <a:xfrm rot="989392">
            <a:off x="2300312" y="3624623"/>
            <a:ext cx="671737" cy="202489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Left-Right Arrow 10"/>
          <p:cNvSpPr/>
          <p:nvPr/>
        </p:nvSpPr>
        <p:spPr>
          <a:xfrm rot="20581913">
            <a:off x="2511514" y="5635228"/>
            <a:ext cx="654753" cy="174539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2406145" y="4688063"/>
            <a:ext cx="612721" cy="213174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Left-Right Arrow 13"/>
          <p:cNvSpPr/>
          <p:nvPr/>
        </p:nvSpPr>
        <p:spPr>
          <a:xfrm>
            <a:off x="6491484" y="3000840"/>
            <a:ext cx="603811" cy="285752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1567" y="5336726"/>
            <a:ext cx="2214578" cy="77154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solidFill>
                  <a:srgbClr val="000000"/>
                </a:solidFill>
              </a:rPr>
              <a:t>Zajmoprimac</a:t>
            </a:r>
          </a:p>
          <a:p>
            <a:pPr algn="ctr"/>
            <a:r>
              <a:rPr lang="sr-Latn-RS" dirty="0" smtClean="0">
                <a:solidFill>
                  <a:srgbClr val="000000"/>
                </a:solidFill>
              </a:rPr>
              <a:t>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0675" y="3152246"/>
            <a:ext cx="2214578" cy="83591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mtClean="0">
                <a:solidFill>
                  <a:srgbClr val="000000"/>
                </a:solidFill>
              </a:rPr>
              <a:t>Zajmoprimac</a:t>
            </a:r>
          </a:p>
          <a:p>
            <a:pPr algn="ctr"/>
            <a:r>
              <a:rPr lang="sr-Latn-RS" smtClean="0">
                <a:solidFill>
                  <a:srgbClr val="000000"/>
                </a:solidFill>
              </a:rPr>
              <a:t>B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82565" y="4233235"/>
            <a:ext cx="2214578" cy="92039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mtClean="0">
                <a:solidFill>
                  <a:srgbClr val="000000"/>
                </a:solidFill>
              </a:rPr>
              <a:t>Zajmoprimac</a:t>
            </a:r>
          </a:p>
          <a:p>
            <a:pPr algn="ctr"/>
            <a:r>
              <a:rPr lang="sr-Latn-RS" smtClean="0">
                <a:solidFill>
                  <a:srgbClr val="000000"/>
                </a:solidFill>
              </a:rPr>
              <a:t>C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20907" y="2210598"/>
            <a:ext cx="2214578" cy="72390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mtClean="0">
                <a:solidFill>
                  <a:srgbClr val="000000"/>
                </a:solidFill>
              </a:rPr>
              <a:t>Zajmoprimac</a:t>
            </a:r>
          </a:p>
          <a:p>
            <a:pPr algn="ctr"/>
            <a:r>
              <a:rPr lang="sr-Latn-RS" smtClean="0">
                <a:solidFill>
                  <a:srgbClr val="000000"/>
                </a:solidFill>
              </a:rPr>
              <a:t>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7374030" y="4901237"/>
            <a:ext cx="1785950" cy="1066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mtClean="0">
                <a:solidFill>
                  <a:srgbClr val="000000"/>
                </a:solidFill>
              </a:rPr>
              <a:t>Investitor</a:t>
            </a:r>
          </a:p>
          <a:p>
            <a:pPr algn="ctr"/>
            <a:r>
              <a:rPr lang="sr-Latn-RS" smtClean="0">
                <a:solidFill>
                  <a:srgbClr val="000000"/>
                </a:solidFill>
              </a:rPr>
              <a:t>3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374030" y="3727850"/>
            <a:ext cx="1785950" cy="1066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mtClean="0">
                <a:solidFill>
                  <a:srgbClr val="000000"/>
                </a:solidFill>
              </a:rPr>
              <a:t>Investitor</a:t>
            </a:r>
          </a:p>
          <a:p>
            <a:pPr algn="ctr"/>
            <a:r>
              <a:rPr lang="sr-Latn-RS" smtClean="0">
                <a:solidFill>
                  <a:srgbClr val="000000"/>
                </a:solidFill>
              </a:rPr>
              <a:t>2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7328675" y="2574162"/>
            <a:ext cx="1785950" cy="1066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mtClean="0">
                <a:solidFill>
                  <a:srgbClr val="000000"/>
                </a:solidFill>
              </a:rPr>
              <a:t>Investitor</a:t>
            </a:r>
          </a:p>
          <a:p>
            <a:pPr algn="ctr"/>
            <a:r>
              <a:rPr lang="sr-Latn-RS" smtClean="0">
                <a:solidFill>
                  <a:srgbClr val="000000"/>
                </a:solidFill>
              </a:rPr>
              <a:t>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Left-Right Arrow 26"/>
          <p:cNvSpPr/>
          <p:nvPr/>
        </p:nvSpPr>
        <p:spPr>
          <a:xfrm>
            <a:off x="6537241" y="5336726"/>
            <a:ext cx="603811" cy="285752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Left-Right Arrow 27"/>
          <p:cNvSpPr/>
          <p:nvPr/>
        </p:nvSpPr>
        <p:spPr>
          <a:xfrm>
            <a:off x="6468807" y="4060633"/>
            <a:ext cx="603811" cy="285752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96396" y="1688342"/>
            <a:ext cx="135165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sr-Latn-RS" dirty="0" smtClean="0">
                <a:solidFill>
                  <a:srgbClr val="000000"/>
                </a:solidFill>
              </a:rPr>
              <a:t>Hipotekarni</a:t>
            </a:r>
          </a:p>
          <a:p>
            <a:r>
              <a:rPr lang="sr-Latn-RS" dirty="0" smtClean="0">
                <a:solidFill>
                  <a:srgbClr val="000000"/>
                </a:solidFill>
              </a:rPr>
              <a:t> krediti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79620" y="1688342"/>
            <a:ext cx="146244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Latn-RS" smtClean="0">
                <a:solidFill>
                  <a:srgbClr val="000000"/>
                </a:solidFill>
              </a:rPr>
              <a:t>Hipotekarne </a:t>
            </a:r>
          </a:p>
          <a:p>
            <a:r>
              <a:rPr lang="sr-Latn-RS" smtClean="0">
                <a:solidFill>
                  <a:srgbClr val="000000"/>
                </a:solidFill>
              </a:rPr>
              <a:t>obveznice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4248048" y="855739"/>
            <a:ext cx="974215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3237620" y="2781288"/>
            <a:ext cx="865185" cy="339806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smtClean="0">
                <a:solidFill>
                  <a:srgbClr val="C00000"/>
                </a:solidFill>
              </a:rPr>
              <a:t>Banka</a:t>
            </a:r>
            <a:endParaRPr lang="en-US" sz="16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04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23988"/>
            <a:ext cx="6336704" cy="5029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24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 rot="20607247">
            <a:off x="634783" y="2501560"/>
            <a:ext cx="7469397" cy="2260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7200" b="1" dirty="0" smtClean="0">
                <a:solidFill>
                  <a:srgbClr val="FF0000"/>
                </a:solidFill>
              </a:rPr>
              <a:t>MONETARNA EKONOMIJA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5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68760"/>
            <a:ext cx="3067050" cy="1495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73905"/>
            <a:ext cx="5114956" cy="28083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581128"/>
            <a:ext cx="2223609" cy="16561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3212976"/>
            <a:ext cx="22002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 rot="20309898">
            <a:off x="663693" y="2430351"/>
            <a:ext cx="7776864" cy="1368153"/>
          </a:xfrm>
        </p:spPr>
        <p:txBody>
          <a:bodyPr>
            <a:noAutofit/>
          </a:bodyPr>
          <a:lstStyle/>
          <a:p>
            <a:r>
              <a:rPr lang="sr-Latn-RS" sz="7200" b="1" dirty="0" smtClean="0">
                <a:solidFill>
                  <a:srgbClr val="FF0000"/>
                </a:solidFill>
              </a:rPr>
              <a:t>JAVNE FINANSIJE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80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208911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15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62" y="884668"/>
            <a:ext cx="5593739" cy="3984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240" y="3068960"/>
            <a:ext cx="3327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7200" b="1" dirty="0" smtClean="0">
                <a:solidFill>
                  <a:srgbClr val="FF0000"/>
                </a:solidFill>
              </a:rPr>
              <a:t>POSAO!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40" y="4437112"/>
            <a:ext cx="8556055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3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8">
      <a:dk1>
        <a:sysClr val="windowText" lastClr="000000"/>
      </a:dk1>
      <a:lt1>
        <a:sysClr val="window" lastClr="FFFFFF"/>
      </a:lt1>
      <a:dk2>
        <a:srgbClr val="7E9532"/>
      </a:dk2>
      <a:lt2>
        <a:srgbClr val="5DF0F6"/>
      </a:lt2>
      <a:accent1>
        <a:srgbClr val="0F6FC6"/>
      </a:accent1>
      <a:accent2>
        <a:srgbClr val="0DE7F0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00"/>
      </a:hlink>
      <a:folHlink>
        <a:srgbClr val="01303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</TotalTime>
  <Words>160</Words>
  <Application>Microsoft Office PowerPoint</Application>
  <PresentationFormat>On-screen Show (4:3)</PresentationFormat>
  <Paragraphs>63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 Finansije, bankarstvo i osiguranje (FBO)</vt:lpstr>
      <vt:lpstr>Cilj studijskog programa</vt:lpstr>
      <vt:lpstr>PowerPoint Presentation</vt:lpstr>
      <vt:lpstr>BANKARSKI MENADŽMENT </vt:lpstr>
      <vt:lpstr>PowerPoint Presentation</vt:lpstr>
      <vt:lpstr>PowerPoint Presentation</vt:lpstr>
      <vt:lpstr>Vrste bankarskih poslova bitna je pozicija banke</vt:lpstr>
      <vt:lpstr>FINANSIJSKI SISTEM I FINANSIJSKE INSTITUCIJE</vt:lpstr>
      <vt:lpstr>PowerPoint Presentation</vt:lpstr>
      <vt:lpstr>PowerPoint Presentation</vt:lpstr>
      <vt:lpstr>Brokersko-dilerska društva Berza kao organizator trgovanja</vt:lpstr>
      <vt:lpstr>FINANSIJSKA TRŽIŠTA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Nina</cp:lastModifiedBy>
  <cp:revision>96</cp:revision>
  <dcterms:created xsi:type="dcterms:W3CDTF">2013-08-21T19:17:07Z</dcterms:created>
  <dcterms:modified xsi:type="dcterms:W3CDTF">2021-05-19T18:11:11Z</dcterms:modified>
</cp:coreProperties>
</file>