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FF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nfak.ni.ac.rs/upis/MM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l="-4000" t="-4000" r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1600200"/>
            <a:ext cx="4724400" cy="1828800"/>
          </a:xfrm>
        </p:spPr>
        <p:txBody>
          <a:bodyPr>
            <a:noAutofit/>
          </a:bodyPr>
          <a:lstStyle/>
          <a:p>
            <a:r>
              <a:rPr lang="sr-Cyrl-ME" sz="5600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Факултет са традицијом</a:t>
            </a:r>
            <a:endParaRPr lang="en-US" sz="5600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4000" t="-4000" r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6324600" cy="1143000"/>
          </a:xfrm>
        </p:spPr>
        <p:txBody>
          <a:bodyPr>
            <a:normAutofit fontScale="90000"/>
          </a:bodyPr>
          <a:lstStyle/>
          <a:p>
            <a:r>
              <a:rPr lang="sr-Cyrl-ME" b="1" dirty="0" smtClean="0">
                <a:latin typeface="Cambria" pitchFamily="18" charset="0"/>
                <a:ea typeface="Cambria" pitchFamily="18" charset="0"/>
              </a:rPr>
              <a:t>Међународни менаџмент</a:t>
            </a:r>
            <a:endParaRPr lang="en-US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sr-Cyrl-ME" dirty="0" smtClean="0">
                <a:latin typeface="Cambria" pitchFamily="18" charset="0"/>
                <a:ea typeface="Cambria" pitchFamily="18" charset="0"/>
              </a:rPr>
              <a:t>Међународна економија</a:t>
            </a:r>
          </a:p>
          <a:p>
            <a:r>
              <a:rPr lang="sr-Cyrl-ME" dirty="0" smtClean="0">
                <a:latin typeface="Cambria" pitchFamily="18" charset="0"/>
                <a:ea typeface="Cambria" pitchFamily="18" charset="0"/>
              </a:rPr>
              <a:t>Међународно пословно финансирање</a:t>
            </a:r>
          </a:p>
          <a:p>
            <a:r>
              <a:rPr lang="sr-Cyrl-ME" dirty="0" smtClean="0">
                <a:latin typeface="Cambria" pitchFamily="18" charset="0"/>
                <a:ea typeface="Cambria" pitchFamily="18" charset="0"/>
              </a:rPr>
              <a:t>Међународни маркетинг</a:t>
            </a:r>
          </a:p>
          <a:p>
            <a:r>
              <a:rPr lang="sr-Cyrl-ME" dirty="0" smtClean="0">
                <a:latin typeface="Cambria" pitchFamily="18" charset="0"/>
                <a:ea typeface="Cambria" pitchFamily="18" charset="0"/>
              </a:rPr>
              <a:t>Менаџмент у спољној трговини </a:t>
            </a:r>
          </a:p>
          <a:p>
            <a:r>
              <a:rPr lang="sr-Cyrl-ME" dirty="0" smtClean="0">
                <a:latin typeface="Cambria" pitchFamily="18" charset="0"/>
                <a:ea typeface="Cambria" pitchFamily="18" charset="0"/>
              </a:rPr>
              <a:t>Право међународне трговине</a:t>
            </a:r>
          </a:p>
          <a:p>
            <a:r>
              <a:rPr lang="sr-Cyrl-ME" dirty="0" smtClean="0">
                <a:latin typeface="Cambria" pitchFamily="18" charset="0"/>
                <a:ea typeface="Cambria" pitchFamily="18" charset="0"/>
              </a:rPr>
              <a:t>Предузетништво</a:t>
            </a:r>
          </a:p>
          <a:p>
            <a:r>
              <a:rPr lang="sr-Cyrl-ME" dirty="0" smtClean="0">
                <a:latin typeface="Cambria" pitchFamily="18" charset="0"/>
                <a:ea typeface="Cambria" pitchFamily="18" charset="0"/>
              </a:rPr>
              <a:t>Маркетинг комуницирање</a:t>
            </a:r>
          </a:p>
          <a:p>
            <a:r>
              <a:rPr lang="sr-Cyrl-ME" dirty="0" smtClean="0">
                <a:latin typeface="Cambria" pitchFamily="18" charset="0"/>
                <a:ea typeface="Cambria" pitchFamily="18" charset="0"/>
              </a:rPr>
              <a:t>Стратегијски менаџмент</a:t>
            </a:r>
          </a:p>
          <a:p>
            <a:pPr>
              <a:buNone/>
            </a:pPr>
            <a:endParaRPr lang="sr-Cyrl-ME" dirty="0" smtClean="0">
              <a:latin typeface="Cambria" pitchFamily="18" charset="0"/>
              <a:ea typeface="Cambria" pitchFamily="18" charset="0"/>
            </a:endParaRPr>
          </a:p>
          <a:p>
            <a:pPr>
              <a:buNone/>
            </a:pPr>
            <a:r>
              <a:rPr lang="sr-Cyrl-ME" dirty="0" smtClean="0">
                <a:latin typeface="Cambria" pitchFamily="18" charset="0"/>
                <a:ea typeface="Cambria" pitchFamily="18" charset="0"/>
              </a:rPr>
              <a:t>Структура модула Међународни менаџмент: </a:t>
            </a:r>
            <a:r>
              <a:rPr lang="en-US" dirty="0" smtClean="0">
                <a:hlinkClick r:id="rId3"/>
              </a:rPr>
              <a:t>MM.pdf (</a:t>
            </a:r>
            <a:r>
              <a:rPr lang="en-US" dirty="0" err="1" smtClean="0">
                <a:hlinkClick r:id="rId3"/>
              </a:rPr>
              <a:t>ni.ac.rs</a:t>
            </a:r>
            <a:r>
              <a:rPr lang="en-US" dirty="0" smtClean="0">
                <a:hlinkClick r:id="rId3"/>
              </a:rPr>
              <a:t>)</a:t>
            </a:r>
            <a:endParaRPr lang="en-US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0"/>
            <a:ext cx="1428750" cy="1428750"/>
          </a:xfrm>
          <a:prstGeom prst="rect">
            <a:avLst/>
          </a:prstGeom>
          <a:noFill/>
        </p:spPr>
      </p:pic>
      <p:pic>
        <p:nvPicPr>
          <p:cNvPr id="1028" name="Picture 4" descr="See the source im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925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3200400"/>
          </a:xfrm>
          <a:ln w="28575">
            <a:solidFill>
              <a:srgbClr val="0070C0"/>
            </a:solidFill>
            <a:prstDash val="dash"/>
          </a:ln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Дипломирани студент са модула </a:t>
            </a:r>
            <a:r>
              <a:rPr lang="ru-RU" i="1" dirty="0" smtClean="0"/>
              <a:t>Међународни менаџмент</a:t>
            </a:r>
            <a:r>
              <a:rPr lang="ru-RU" dirty="0" smtClean="0"/>
              <a:t> познаје и разуме све релевантне концепције, решења и инструменте везане за међународно пословање привредних субјеката и способан је да их примени у привредној пракси. </a:t>
            </a:r>
            <a:endParaRPr lang="en-US" dirty="0" smtClean="0"/>
          </a:p>
          <a:p>
            <a:r>
              <a:rPr lang="ru-RU" dirty="0" smtClean="0"/>
              <a:t>Диплмирани </a:t>
            </a:r>
            <a:r>
              <a:rPr lang="ru-RU" dirty="0" smtClean="0"/>
              <a:t>студент са овог модула компетентно се може бавити радом у областима спољне трговине, девизног и царинског пословања, међународне трговине услугама, трансфера капитала, међународних финансија, међународних трговинских и финансијских организација, међународних економских интеграција.</a:t>
            </a:r>
            <a:endParaRPr lang="en-US" dirty="0"/>
          </a:p>
        </p:txBody>
      </p:sp>
      <p:pic>
        <p:nvPicPr>
          <p:cNvPr id="5" name="Picture 2" descr="See the source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001000" cy="5943600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dirty="0" smtClean="0"/>
              <a:t>Модул развија академско знање и компетенције у области међународног пословања. </a:t>
            </a:r>
            <a:endParaRPr lang="sr-Latn-RS" dirty="0" smtClean="0"/>
          </a:p>
          <a:p>
            <a:r>
              <a:rPr lang="ru-RU" dirty="0" smtClean="0"/>
              <a:t>Студенти </a:t>
            </a:r>
            <a:r>
              <a:rPr lang="ru-RU" dirty="0" smtClean="0"/>
              <a:t>се оспособљавају за изучавање утицаја глобалних чинилаца међународног окружења на пословање предузећа, упознавањем и усвајањем инструмената, техника и алата за планирање, организовање и контролу међународних пословних процеса. </a:t>
            </a:r>
            <a:endParaRPr lang="sr-Latn-RS" dirty="0" smtClean="0"/>
          </a:p>
          <a:p>
            <a:r>
              <a:rPr lang="ru-RU" dirty="0" smtClean="0"/>
              <a:t>Компетенције </a:t>
            </a:r>
            <a:r>
              <a:rPr lang="ru-RU" dirty="0" smtClean="0"/>
              <a:t>које се стичу на модулу омогућују познавање:</a:t>
            </a:r>
          </a:p>
          <a:p>
            <a:pPr marL="809625">
              <a:buFont typeface="Wingdings" pitchFamily="2" charset="2"/>
              <a:buChar char="ü"/>
            </a:pPr>
            <a:r>
              <a:rPr lang="ru-RU" dirty="0" smtClean="0"/>
              <a:t>Теоријског концепта међународне трговине и интернационализације пословања,</a:t>
            </a:r>
            <a:endParaRPr lang="en-US" dirty="0" smtClean="0"/>
          </a:p>
          <a:p>
            <a:pPr marL="809625">
              <a:buFont typeface="Wingdings" pitchFamily="2" charset="2"/>
              <a:buChar char="ü"/>
            </a:pPr>
            <a:r>
              <a:rPr lang="ru-RU" dirty="0" smtClean="0"/>
              <a:t>Извора и фактора међународне конкурентности,</a:t>
            </a:r>
            <a:endParaRPr lang="en-US" dirty="0" smtClean="0"/>
          </a:p>
          <a:p>
            <a:pPr marL="809625">
              <a:buFont typeface="Wingdings" pitchFamily="2" charset="2"/>
              <a:buChar char="ü"/>
            </a:pPr>
            <a:r>
              <a:rPr lang="ru-RU" dirty="0" smtClean="0"/>
              <a:t>Принципа и техника валутног менаџмента у међународном пословању,</a:t>
            </a:r>
            <a:endParaRPr lang="en-US" dirty="0" smtClean="0"/>
          </a:p>
          <a:p>
            <a:pPr marL="809625">
              <a:buFont typeface="Wingdings" pitchFamily="2" charset="2"/>
              <a:buChar char="ü"/>
            </a:pPr>
            <a:r>
              <a:rPr lang="ru-RU" dirty="0" smtClean="0"/>
              <a:t>Управљања међународним финансијским ризицима</a:t>
            </a:r>
            <a:r>
              <a:rPr lang="ru-RU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2" descr="See the source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676400"/>
            <a:ext cx="8305800" cy="4267200"/>
          </a:xfrm>
          <a:prstGeom prst="rect">
            <a:avLst/>
          </a:prstGeom>
          <a:solidFill>
            <a:srgbClr val="6699FF"/>
          </a:solidFill>
          <a:ln w="38100">
            <a:solidFill>
              <a:srgbClr val="FFFF0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економисте – аналитичара,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економисте у јавним предузећима,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аналитике и предвиђања макроекономских кретања,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економисте у органима државне управе,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економисте у банкама,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економисте у осигуравајућим организацијама,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економисте у статистичким службама,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економског консалтинга,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економисте у просветним организацијама,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економисте у здравственим организацијама,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научно-истраживачког рада у институтима и на факултетима,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Послови извођења наставе на економским предметима.</a:t>
            </a:r>
          </a:p>
        </p:txBody>
      </p:sp>
      <p:pic>
        <p:nvPicPr>
          <p:cNvPr id="6" name="Picture 2" descr="See the sourc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0" y="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oliklinika Hum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1638300" cy="685800"/>
          </a:xfrm>
          <a:prstGeom prst="rect">
            <a:avLst/>
          </a:prstGeom>
          <a:noFill/>
        </p:spPr>
      </p:pic>
      <p:pic>
        <p:nvPicPr>
          <p:cNvPr id="15364" name="Picture 4" descr="See the source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04800"/>
            <a:ext cx="3733800" cy="1000659"/>
          </a:xfrm>
          <a:prstGeom prst="rect">
            <a:avLst/>
          </a:prstGeom>
          <a:noFill/>
        </p:spPr>
      </p:pic>
      <p:pic>
        <p:nvPicPr>
          <p:cNvPr id="15366" name="Picture 6" descr="See the source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0"/>
            <a:ext cx="3048000" cy="1600201"/>
          </a:xfrm>
          <a:prstGeom prst="rect">
            <a:avLst/>
          </a:prstGeom>
          <a:noFill/>
        </p:spPr>
      </p:pic>
      <p:pic>
        <p:nvPicPr>
          <p:cNvPr id="15368" name="Picture 8" descr="See the source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47800"/>
            <a:ext cx="2819400" cy="1378680"/>
          </a:xfrm>
          <a:prstGeom prst="rect">
            <a:avLst/>
          </a:prstGeom>
          <a:noFill/>
        </p:spPr>
      </p:pic>
      <p:pic>
        <p:nvPicPr>
          <p:cNvPr id="15370" name="Picture 10" descr="See the source imag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400" y="3657600"/>
            <a:ext cx="6248400" cy="1380897"/>
          </a:xfrm>
          <a:prstGeom prst="rect">
            <a:avLst/>
          </a:prstGeom>
          <a:noFill/>
        </p:spPr>
      </p:pic>
      <p:pic>
        <p:nvPicPr>
          <p:cNvPr id="15372" name="Picture 12" descr="See the source imag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3019" y="1676400"/>
            <a:ext cx="2630981" cy="1752600"/>
          </a:xfrm>
          <a:prstGeom prst="rect">
            <a:avLst/>
          </a:prstGeom>
          <a:noFill/>
        </p:spPr>
      </p:pic>
      <p:pic>
        <p:nvPicPr>
          <p:cNvPr id="15374" name="Picture 14" descr="See the source imag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3352800"/>
            <a:ext cx="3124200" cy="2346338"/>
          </a:xfrm>
          <a:prstGeom prst="rect">
            <a:avLst/>
          </a:prstGeom>
          <a:noFill/>
        </p:spPr>
      </p:pic>
      <p:pic>
        <p:nvPicPr>
          <p:cNvPr id="15376" name="Picture 16" descr="See the source imag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83640" y="4953000"/>
            <a:ext cx="2860360" cy="1905000"/>
          </a:xfrm>
          <a:prstGeom prst="rect">
            <a:avLst/>
          </a:prstGeom>
          <a:noFill/>
        </p:spPr>
      </p:pic>
      <p:pic>
        <p:nvPicPr>
          <p:cNvPr id="15378" name="Picture 18" descr="See the source image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76400" y="5486400"/>
            <a:ext cx="4411147" cy="1057275"/>
          </a:xfrm>
          <a:prstGeom prst="rect">
            <a:avLst/>
          </a:prstGeom>
          <a:noFill/>
        </p:spPr>
      </p:pic>
      <p:sp>
        <p:nvSpPr>
          <p:cNvPr id="11" name="Rounded Rectangle 10"/>
          <p:cNvSpPr/>
          <p:nvPr/>
        </p:nvSpPr>
        <p:spPr>
          <a:xfrm>
            <a:off x="2895600" y="1676400"/>
            <a:ext cx="3886200" cy="17526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000" b="1" dirty="0" smtClean="0">
                <a:solidFill>
                  <a:srgbClr val="FFFF00"/>
                </a:solidFill>
              </a:rPr>
              <a:t>НАШИ СТУДЕНТИ СУ СВОЈЕ ЗНАЊЕ ПОКАЗАЛИ У ОВИМ И МНОГИМ ДРУГИМ КОМПАНИЈАМА И ИНСТИТУЦИЈАМА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205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Међународни менаџмент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korisnik</dc:creator>
  <cp:lastModifiedBy>korisnik</cp:lastModifiedBy>
  <cp:revision>14</cp:revision>
  <dcterms:created xsi:type="dcterms:W3CDTF">2006-08-16T00:00:00Z</dcterms:created>
  <dcterms:modified xsi:type="dcterms:W3CDTF">2021-05-28T20:15:31Z</dcterms:modified>
</cp:coreProperties>
</file>