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59" r:id="rId6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1370C-DBC6-4CD1-8C58-D88FEBA245DD}" type="datetimeFigureOut">
              <a:rPr lang="sr-Latn-RS" smtClean="0"/>
              <a:t>23.4.2021.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9FFE9-32A1-4E30-B5FA-0AEF6F911DE7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597534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1370C-DBC6-4CD1-8C58-D88FEBA245DD}" type="datetimeFigureOut">
              <a:rPr lang="sr-Latn-RS" smtClean="0"/>
              <a:t>23.4.2021.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9FFE9-32A1-4E30-B5FA-0AEF6F911DE7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191684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1370C-DBC6-4CD1-8C58-D88FEBA245DD}" type="datetimeFigureOut">
              <a:rPr lang="sr-Latn-RS" smtClean="0"/>
              <a:t>23.4.2021.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9FFE9-32A1-4E30-B5FA-0AEF6F911DE7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162038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1370C-DBC6-4CD1-8C58-D88FEBA245DD}" type="datetimeFigureOut">
              <a:rPr lang="sr-Latn-RS" smtClean="0"/>
              <a:t>23.4.2021.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9FFE9-32A1-4E30-B5FA-0AEF6F911DE7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90803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1370C-DBC6-4CD1-8C58-D88FEBA245DD}" type="datetimeFigureOut">
              <a:rPr lang="sr-Latn-RS" smtClean="0"/>
              <a:t>23.4.2021.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9FFE9-32A1-4E30-B5FA-0AEF6F911DE7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561962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1370C-DBC6-4CD1-8C58-D88FEBA245DD}" type="datetimeFigureOut">
              <a:rPr lang="sr-Latn-RS" smtClean="0"/>
              <a:t>23.4.2021.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9FFE9-32A1-4E30-B5FA-0AEF6F911DE7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639679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1370C-DBC6-4CD1-8C58-D88FEBA245DD}" type="datetimeFigureOut">
              <a:rPr lang="sr-Latn-RS" smtClean="0"/>
              <a:t>23.4.2021.</a:t>
            </a:fld>
            <a:endParaRPr 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9FFE9-32A1-4E30-B5FA-0AEF6F911DE7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104761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1370C-DBC6-4CD1-8C58-D88FEBA245DD}" type="datetimeFigureOut">
              <a:rPr lang="sr-Latn-RS" smtClean="0"/>
              <a:t>23.4.2021.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9FFE9-32A1-4E30-B5FA-0AEF6F911DE7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150921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1370C-DBC6-4CD1-8C58-D88FEBA245DD}" type="datetimeFigureOut">
              <a:rPr lang="sr-Latn-RS" smtClean="0"/>
              <a:t>23.4.2021.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9FFE9-32A1-4E30-B5FA-0AEF6F911DE7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716156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1370C-DBC6-4CD1-8C58-D88FEBA245DD}" type="datetimeFigureOut">
              <a:rPr lang="sr-Latn-RS" smtClean="0"/>
              <a:t>23.4.2021.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9FFE9-32A1-4E30-B5FA-0AEF6F911DE7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022212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1370C-DBC6-4CD1-8C58-D88FEBA245DD}" type="datetimeFigureOut">
              <a:rPr lang="sr-Latn-RS" smtClean="0"/>
              <a:t>23.4.2021.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9FFE9-32A1-4E30-B5FA-0AEF6F911DE7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619539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51370C-DBC6-4CD1-8C58-D88FEBA245DD}" type="datetimeFigureOut">
              <a:rPr lang="sr-Latn-RS" smtClean="0"/>
              <a:t>23.4.2021.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29FFE9-32A1-4E30-B5FA-0AEF6F911DE7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205952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eknfak.ni.ac.rs/upis/RRFU.pdf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eknfak.ni.ac.rs/upis/RRFU.pdf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03251" y="1563769"/>
            <a:ext cx="7249253" cy="3355704"/>
          </a:xfrm>
        </p:spPr>
        <p:txBody>
          <a:bodyPr>
            <a:normAutofit/>
          </a:bodyPr>
          <a:lstStyle/>
          <a:p>
            <a:r>
              <a:rPr lang="sr-Cyrl-RS" sz="4000" dirty="0" smtClean="0"/>
              <a:t>Модул</a:t>
            </a:r>
            <a:br>
              <a:rPr lang="sr-Cyrl-RS" sz="4000" dirty="0" smtClean="0"/>
            </a:br>
            <a:r>
              <a:rPr lang="sr-Cyrl-RS" dirty="0"/>
              <a:t/>
            </a:r>
            <a:br>
              <a:rPr lang="sr-Cyrl-RS" dirty="0"/>
            </a:br>
            <a:r>
              <a:rPr lang="ru-RU" sz="5000" dirty="0" smtClean="0">
                <a:hlinkClick r:id="rId2" tooltip="Рачуноводство, ревизија и финансијско управљање"/>
              </a:rPr>
              <a:t>Рачуноводство</a:t>
            </a:r>
            <a:r>
              <a:rPr lang="ru-RU" sz="5000" dirty="0">
                <a:hlinkClick r:id="rId2" tooltip="Рачуноводство, ревизија и финансијско управљање"/>
              </a:rPr>
              <a:t>, ревизија и финансијско управљање</a:t>
            </a:r>
            <a:endParaRPr lang="sr-Latn-RS" sz="5000" dirty="0"/>
          </a:p>
        </p:txBody>
      </p:sp>
      <p:pic>
        <p:nvPicPr>
          <p:cNvPr id="5" name="Picture 0" descr="Logo 196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13" y="486706"/>
            <a:ext cx="4016987" cy="3938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346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4952" y="365125"/>
            <a:ext cx="8308847" cy="1325563"/>
          </a:xfrm>
        </p:spPr>
        <p:txBody>
          <a:bodyPr/>
          <a:lstStyle/>
          <a:p>
            <a:r>
              <a:rPr lang="ru-RU" dirty="0" smtClean="0">
                <a:hlinkClick r:id="rId2" tooltip="Рачуноводство, ревизија и финансијско управљање"/>
              </a:rPr>
              <a:t>Рачуноводство, ревизија и финансијско управљање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56688" y="1880489"/>
            <a:ext cx="9441873" cy="4598035"/>
          </a:xfrm>
        </p:spPr>
        <p:txBody>
          <a:bodyPr>
            <a:normAutofit fontScale="85000" lnSpcReduction="20000"/>
          </a:bodyPr>
          <a:lstStyle/>
          <a:p>
            <a:pPr algn="just"/>
            <a:endParaRPr lang="ru-RU" dirty="0" smtClean="0"/>
          </a:p>
          <a:p>
            <a:pPr algn="just"/>
            <a:r>
              <a:rPr lang="ru-RU" dirty="0" smtClean="0"/>
              <a:t>Сврха </a:t>
            </a:r>
            <a:r>
              <a:rPr lang="ru-RU" dirty="0"/>
              <a:t>модула </a:t>
            </a:r>
            <a:r>
              <a:rPr lang="ru-RU" i="1" dirty="0"/>
              <a:t>Рачуноводство, ревизија и финансијско управљање</a:t>
            </a:r>
            <a:r>
              <a:rPr lang="ru-RU" dirty="0"/>
              <a:t> је образовање </a:t>
            </a:r>
            <a:r>
              <a:rPr lang="ru-RU" dirty="0" smtClean="0"/>
              <a:t>и оспособљавање студената за стручно и креативно обављање рачуноводствених и ревизорских </a:t>
            </a:r>
            <a:r>
              <a:rPr lang="ru-RU" dirty="0" smtClean="0"/>
              <a:t>послова</a:t>
            </a:r>
            <a:endParaRPr lang="ru-RU" dirty="0" smtClean="0"/>
          </a:p>
          <a:p>
            <a:pPr algn="just"/>
            <a:r>
              <a:rPr lang="ru-RU" dirty="0" smtClean="0"/>
              <a:t>Предметно специфичне компетенције на модулу</a:t>
            </a:r>
            <a:r>
              <a:rPr lang="ru-RU" dirty="0"/>
              <a:t> </a:t>
            </a:r>
            <a:r>
              <a:rPr lang="ru-RU" i="1" dirty="0"/>
              <a:t>Рачуноводство, ревизија и финансијско управљање</a:t>
            </a:r>
            <a:r>
              <a:rPr lang="ru-RU" dirty="0"/>
              <a:t>, односе се на скуп знања, вештина, способности и ставова везаних за области: </a:t>
            </a:r>
            <a:endParaRPr lang="en-US" dirty="0" smtClean="0"/>
          </a:p>
          <a:p>
            <a:pPr lvl="1" algn="just"/>
            <a:r>
              <a:rPr lang="ru-RU" dirty="0" smtClean="0"/>
              <a:t>припремања </a:t>
            </a:r>
            <a:r>
              <a:rPr lang="ru-RU" dirty="0"/>
              <a:t>и састављања екстерних финансијских извештаја; </a:t>
            </a:r>
            <a:endParaRPr lang="en-US" dirty="0" smtClean="0"/>
          </a:p>
          <a:p>
            <a:pPr lvl="1" algn="just"/>
            <a:r>
              <a:rPr lang="ru-RU" dirty="0" smtClean="0"/>
              <a:t>припремања </a:t>
            </a:r>
            <a:r>
              <a:rPr lang="ru-RU" dirty="0"/>
              <a:t>и састављања специјализованих интерних извештаја; </a:t>
            </a:r>
            <a:endParaRPr lang="sr-Cyrl-RS" dirty="0"/>
          </a:p>
          <a:p>
            <a:pPr lvl="1" algn="just"/>
            <a:r>
              <a:rPr lang="sr-Cyrl-RS" dirty="0" smtClean="0"/>
              <a:t>прикупљање информација и састављање извештаја за потребе топ менаџера;</a:t>
            </a:r>
          </a:p>
          <a:p>
            <a:pPr lvl="1" algn="just"/>
            <a:r>
              <a:rPr lang="sr-Cyrl-RS" dirty="0" smtClean="0"/>
              <a:t>доношење пословних одлука;</a:t>
            </a:r>
            <a:endParaRPr lang="en-US" dirty="0" smtClean="0"/>
          </a:p>
          <a:p>
            <a:pPr lvl="1" algn="just"/>
            <a:r>
              <a:rPr lang="ru-RU" dirty="0" smtClean="0"/>
              <a:t>интерне </a:t>
            </a:r>
            <a:r>
              <a:rPr lang="ru-RU" dirty="0"/>
              <a:t>ревизије, </a:t>
            </a:r>
            <a:endParaRPr lang="en-US" dirty="0" smtClean="0"/>
          </a:p>
          <a:p>
            <a:pPr lvl="1" algn="just"/>
            <a:r>
              <a:rPr lang="ru-RU" dirty="0" smtClean="0"/>
              <a:t>финансијског </a:t>
            </a:r>
            <a:r>
              <a:rPr lang="ru-RU" dirty="0"/>
              <a:t>управљања, </a:t>
            </a:r>
            <a:endParaRPr lang="en-US" dirty="0" smtClean="0"/>
          </a:p>
          <a:p>
            <a:pPr lvl="1" algn="just"/>
            <a:r>
              <a:rPr lang="ru-RU" dirty="0" smtClean="0"/>
              <a:t>екстерне </a:t>
            </a:r>
            <a:r>
              <a:rPr lang="ru-RU" dirty="0"/>
              <a:t>ревизије финансијских извештаја и </a:t>
            </a:r>
            <a:endParaRPr lang="en-US" dirty="0" smtClean="0"/>
          </a:p>
          <a:p>
            <a:pPr lvl="1" algn="just"/>
            <a:r>
              <a:rPr lang="ru-RU" dirty="0" smtClean="0"/>
              <a:t>организације </a:t>
            </a:r>
            <a:r>
              <a:rPr lang="ru-RU" dirty="0"/>
              <a:t>рачуноводственог </a:t>
            </a:r>
            <a:r>
              <a:rPr lang="ru-RU" dirty="0" smtClean="0"/>
              <a:t>информационог </a:t>
            </a:r>
            <a:r>
              <a:rPr lang="ru-RU" dirty="0"/>
              <a:t>система. </a:t>
            </a:r>
            <a:endParaRPr lang="en-US" dirty="0" smtClean="0"/>
          </a:p>
        </p:txBody>
      </p:sp>
      <p:pic>
        <p:nvPicPr>
          <p:cNvPr id="4" name="Picture 0" descr="Logo 196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944" y="283464"/>
            <a:ext cx="2269744" cy="2272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697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5680" y="446405"/>
            <a:ext cx="6817360" cy="864235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/>
              <a:t>Рачуноводство, ревизија и финансијско управљање</a:t>
            </a:r>
            <a:r>
              <a:rPr lang="ru-RU" dirty="0" smtClean="0"/>
              <a:t> 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Могућа занимања:</a:t>
            </a:r>
          </a:p>
          <a:p>
            <a:endParaRPr lang="ru-RU" dirty="0"/>
          </a:p>
          <a:p>
            <a:pPr lvl="1"/>
            <a:r>
              <a:rPr lang="ru-RU" dirty="0"/>
              <a:t>Рачуновођа/шеф рачуноводства</a:t>
            </a:r>
          </a:p>
          <a:p>
            <a:pPr lvl="1"/>
            <a:r>
              <a:rPr lang="ru-RU" dirty="0" smtClean="0"/>
              <a:t>Директор </a:t>
            </a:r>
            <a:r>
              <a:rPr lang="ru-RU" dirty="0"/>
              <a:t>сектора за рачуноводство</a:t>
            </a:r>
          </a:p>
          <a:p>
            <a:pPr lvl="1"/>
            <a:r>
              <a:rPr lang="ru-RU" dirty="0"/>
              <a:t>Аналитичар финансијских извештаја</a:t>
            </a:r>
          </a:p>
          <a:p>
            <a:pPr lvl="1"/>
            <a:r>
              <a:rPr lang="ru-RU" dirty="0"/>
              <a:t>Аналитичар ризика</a:t>
            </a:r>
          </a:p>
          <a:p>
            <a:pPr lvl="1"/>
            <a:r>
              <a:rPr lang="ru-RU" dirty="0"/>
              <a:t>Управљачки </a:t>
            </a:r>
            <a:r>
              <a:rPr lang="ru-RU" dirty="0" smtClean="0"/>
              <a:t>рачуновођа</a:t>
            </a:r>
            <a:endParaRPr lang="ru-RU" dirty="0"/>
          </a:p>
          <a:p>
            <a:pPr lvl="1"/>
            <a:r>
              <a:rPr lang="ru-RU" dirty="0"/>
              <a:t>Сарадник у екстерној ревизији</a:t>
            </a:r>
          </a:p>
          <a:p>
            <a:pPr lvl="1"/>
            <a:r>
              <a:rPr lang="ru-RU" dirty="0"/>
              <a:t>Сарадник у интерној ревизији</a:t>
            </a:r>
          </a:p>
          <a:p>
            <a:pPr lvl="1"/>
            <a:r>
              <a:rPr lang="ru-RU" dirty="0"/>
              <a:t>Сарадник у државној ревизији</a:t>
            </a:r>
          </a:p>
          <a:p>
            <a:pPr lvl="1"/>
            <a:r>
              <a:rPr lang="ru-RU" dirty="0"/>
              <a:t>Порески аналитичар/саветник</a:t>
            </a:r>
          </a:p>
          <a:p>
            <a:pPr lvl="1"/>
            <a:r>
              <a:rPr lang="ru-RU" dirty="0"/>
              <a:t>Сарадник у сектору за план и анализу</a:t>
            </a:r>
          </a:p>
          <a:p>
            <a:pPr lvl="1"/>
            <a:r>
              <a:rPr lang="ru-RU" dirty="0"/>
              <a:t>Порески инспектор</a:t>
            </a:r>
          </a:p>
          <a:p>
            <a:pPr lvl="1"/>
            <a:r>
              <a:rPr lang="ru-RU" dirty="0"/>
              <a:t>Банкарски инспектор</a:t>
            </a:r>
          </a:p>
          <a:p>
            <a:pPr lvl="1"/>
            <a:r>
              <a:rPr lang="ru-RU" dirty="0"/>
              <a:t>Девизни инспектор</a:t>
            </a:r>
          </a:p>
          <a:p>
            <a:pPr lvl="1"/>
            <a:r>
              <a:rPr lang="ru-RU" dirty="0"/>
              <a:t>Финансијски и инвестициони саветник</a:t>
            </a:r>
          </a:p>
          <a:p>
            <a:pPr lvl="1"/>
            <a:r>
              <a:rPr lang="ru-RU" dirty="0"/>
              <a:t>Наставник економске групе предмета</a:t>
            </a:r>
          </a:p>
          <a:p>
            <a:pPr lvl="1"/>
            <a:endParaRPr lang="sr-Latn-RS" dirty="0"/>
          </a:p>
        </p:txBody>
      </p:sp>
      <p:pic>
        <p:nvPicPr>
          <p:cNvPr id="4" name="Picture 0" descr="Logo 196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1840" y="3078480"/>
            <a:ext cx="3077286" cy="2272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6459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0480" y="282415"/>
            <a:ext cx="7604760" cy="1325563"/>
          </a:xfrm>
        </p:spPr>
        <p:txBody>
          <a:bodyPr/>
          <a:lstStyle/>
          <a:p>
            <a:r>
              <a:rPr lang="ru-RU" i="1" dirty="0" smtClean="0"/>
              <a:t>Рачуноводство, ревизија и финансијско управљање</a:t>
            </a:r>
            <a:r>
              <a:rPr lang="ru-RU" dirty="0" smtClean="0"/>
              <a:t> 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7872" y="1825625"/>
            <a:ext cx="7805928" cy="4351338"/>
          </a:xfrm>
        </p:spPr>
        <p:txBody>
          <a:bodyPr>
            <a:normAutofit lnSpcReduction="10000"/>
          </a:bodyPr>
          <a:lstStyle/>
          <a:p>
            <a:r>
              <a:rPr lang="sr-Cyrl-RS" dirty="0" smtClean="0"/>
              <a:t>Кључни предмети: </a:t>
            </a:r>
            <a:endParaRPr lang="sr-Cyrl-RS" dirty="0" smtClean="0"/>
          </a:p>
          <a:p>
            <a:endParaRPr lang="sr-Cyrl-RS" dirty="0" smtClean="0"/>
          </a:p>
          <a:p>
            <a:pPr lvl="1"/>
            <a:r>
              <a:rPr lang="sr-Cyrl-RS" dirty="0" smtClean="0"/>
              <a:t>Финансијско рачуноводство</a:t>
            </a:r>
          </a:p>
          <a:p>
            <a:pPr lvl="1"/>
            <a:r>
              <a:rPr lang="sr-Cyrl-RS" dirty="0" smtClean="0"/>
              <a:t>Управљачко рачуноводство</a:t>
            </a:r>
          </a:p>
          <a:p>
            <a:pPr lvl="1"/>
            <a:r>
              <a:rPr lang="sr-Cyrl-RS" dirty="0" smtClean="0"/>
              <a:t>Рачуноводство трошкова</a:t>
            </a:r>
          </a:p>
          <a:p>
            <a:pPr lvl="1"/>
            <a:r>
              <a:rPr lang="sr-Cyrl-RS" dirty="0" smtClean="0"/>
              <a:t>Буџетско рачуноводство</a:t>
            </a:r>
          </a:p>
          <a:p>
            <a:pPr lvl="1"/>
            <a:r>
              <a:rPr lang="sr-Cyrl-RS" dirty="0" smtClean="0"/>
              <a:t>Рачуноводство финансијских институција</a:t>
            </a:r>
          </a:p>
          <a:p>
            <a:pPr lvl="1"/>
            <a:r>
              <a:rPr lang="sr-Cyrl-RS" dirty="0" smtClean="0"/>
              <a:t>Пословне финансије</a:t>
            </a:r>
          </a:p>
          <a:p>
            <a:pPr lvl="1"/>
            <a:r>
              <a:rPr lang="sr-Cyrl-RS" dirty="0" smtClean="0"/>
              <a:t>Теорија и анализа биланса</a:t>
            </a:r>
          </a:p>
          <a:p>
            <a:pPr lvl="1"/>
            <a:r>
              <a:rPr lang="sr-Cyrl-RS" dirty="0" smtClean="0"/>
              <a:t>Консолидовани биланси</a:t>
            </a:r>
          </a:p>
          <a:p>
            <a:pPr lvl="1"/>
            <a:r>
              <a:rPr lang="sr-Cyrl-RS" dirty="0" smtClean="0"/>
              <a:t>Ревизија</a:t>
            </a:r>
            <a:endParaRPr lang="sr-Latn-R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163" y="282415"/>
            <a:ext cx="2700661" cy="2616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39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1640" y="480949"/>
            <a:ext cx="6822440" cy="1325563"/>
          </a:xfrm>
        </p:spPr>
        <p:txBody>
          <a:bodyPr/>
          <a:lstStyle/>
          <a:p>
            <a:r>
              <a:rPr lang="ru-RU" i="1" dirty="0" smtClean="0"/>
              <a:t>Рачуноводство, ревизија и финансијско управљање</a:t>
            </a:r>
            <a:r>
              <a:rPr lang="ru-RU" dirty="0" smtClean="0"/>
              <a:t> 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1920" y="2285999"/>
            <a:ext cx="7421880" cy="3890963"/>
          </a:xfrm>
        </p:spPr>
        <p:txBody>
          <a:bodyPr/>
          <a:lstStyle/>
          <a:p>
            <a:pPr marL="0" indent="0">
              <a:buNone/>
            </a:pPr>
            <a:r>
              <a:rPr lang="ru-RU" i="1" dirty="0" smtClean="0"/>
              <a:t>Завршетком модула Рачуноводство, ревизија и финансијско управљање стичу се знања везана </a:t>
            </a:r>
            <a:r>
              <a:rPr lang="ru-RU" i="1" dirty="0" smtClean="0"/>
              <a:t>за:</a:t>
            </a:r>
          </a:p>
          <a:p>
            <a:pPr marL="0" indent="0">
              <a:buNone/>
            </a:pPr>
            <a:endParaRPr lang="sr-Cyrl-RS" dirty="0" smtClean="0"/>
          </a:p>
          <a:p>
            <a:pPr lvl="2"/>
            <a:r>
              <a:rPr lang="sr-Cyrl-RS" sz="2500" dirty="0" smtClean="0"/>
              <a:t>Препознатљиву,</a:t>
            </a:r>
          </a:p>
          <a:p>
            <a:pPr lvl="2"/>
            <a:r>
              <a:rPr lang="sr-Cyrl-RS" sz="2500" dirty="0" smtClean="0"/>
              <a:t>Јасну,</a:t>
            </a:r>
          </a:p>
          <a:p>
            <a:pPr lvl="2"/>
            <a:r>
              <a:rPr lang="sr-Cyrl-RS" sz="2500" dirty="0" smtClean="0"/>
              <a:t>Тражену,</a:t>
            </a:r>
          </a:p>
          <a:p>
            <a:pPr lvl="2"/>
            <a:r>
              <a:rPr lang="sr-Cyrl-RS" sz="2500" dirty="0" smtClean="0"/>
              <a:t>Поштовану и </a:t>
            </a:r>
          </a:p>
          <a:p>
            <a:pPr lvl="2"/>
            <a:r>
              <a:rPr lang="sr-Cyrl-RS" sz="2500" dirty="0" smtClean="0"/>
              <a:t>Добро плаћену професију</a:t>
            </a:r>
            <a:r>
              <a:rPr lang="sr-Cyrl-RS" dirty="0" smtClean="0"/>
              <a:t>.</a:t>
            </a:r>
            <a:endParaRPr lang="sr-Latn-R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024" y="157834"/>
            <a:ext cx="2956816" cy="284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23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127</Words>
  <Application>Microsoft Office PowerPoint</Application>
  <PresentationFormat>Widescreen</PresentationFormat>
  <Paragraphs>51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Модул  Рачуноводство, ревизија и финансијско управљање</vt:lpstr>
      <vt:lpstr>Рачуноводство, ревизија и финансијско управљање</vt:lpstr>
      <vt:lpstr>Рачуноводство, ревизија и финансијско управљање </vt:lpstr>
      <vt:lpstr>Рачуноводство, ревизија и финансијско управљање </vt:lpstr>
      <vt:lpstr>Рачуноводство, ревизија и финансијско управљање 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Модул   Рачуноводство, ревизија и финансијско управљање</dc:title>
  <dc:creator>Korisnik</dc:creator>
  <cp:lastModifiedBy>User</cp:lastModifiedBy>
  <cp:revision>13</cp:revision>
  <dcterms:created xsi:type="dcterms:W3CDTF">2021-04-23T04:47:13Z</dcterms:created>
  <dcterms:modified xsi:type="dcterms:W3CDTF">2021-04-23T08:17:26Z</dcterms:modified>
</cp:coreProperties>
</file>